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bookmarkIdSeed="4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288" r:id="rId3"/>
    <p:sldId id="289" r:id="rId4"/>
    <p:sldId id="290" r:id="rId5"/>
    <p:sldId id="291" r:id="rId6"/>
    <p:sldId id="315" r:id="rId7"/>
    <p:sldId id="303" r:id="rId8"/>
    <p:sldId id="292" r:id="rId9"/>
    <p:sldId id="293" r:id="rId10"/>
    <p:sldId id="316" r:id="rId11"/>
    <p:sldId id="317" r:id="rId12"/>
    <p:sldId id="295" r:id="rId13"/>
    <p:sldId id="296" r:id="rId14"/>
    <p:sldId id="297" r:id="rId15"/>
    <p:sldId id="343" r:id="rId16"/>
    <p:sldId id="285" r:id="rId17"/>
    <p:sldId id="306" r:id="rId18"/>
    <p:sldId id="305" r:id="rId19"/>
    <p:sldId id="299" r:id="rId20"/>
    <p:sldId id="307" r:id="rId21"/>
    <p:sldId id="308" r:id="rId22"/>
    <p:sldId id="309" r:id="rId23"/>
    <p:sldId id="318" r:id="rId24"/>
    <p:sldId id="310" r:id="rId25"/>
    <p:sldId id="311" r:id="rId26"/>
    <p:sldId id="344" r:id="rId27"/>
    <p:sldId id="314" r:id="rId2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>
          <p15:clr>
            <a:srgbClr val="A4A3A4"/>
          </p15:clr>
        </p15:guide>
        <p15:guide id="2" pos="3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snier " initials="B" lastIdx="4" clrIdx="0"/>
  <p:cmAuthor id="1" name="Thu May Myat" initials="TMM" lastIdx="1" clrIdx="1">
    <p:extLst>
      <p:ext uri="{19B8F6BF-5375-455C-9EA6-DF929625EA0E}">
        <p15:presenceInfo xmlns:p15="http://schemas.microsoft.com/office/powerpoint/2012/main" userId="S-1-5-21-3327142124-1945160600-797446862-9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437"/>
    <a:srgbClr val="EC4437"/>
    <a:srgbClr val="EA442E"/>
    <a:srgbClr val="E95040"/>
    <a:srgbClr val="0000FF"/>
    <a:srgbClr val="CCFF33"/>
    <a:srgbClr val="FF99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3C907C3-8879-48DB-AFFE-46FD5306DF90}" styleName="Table_0">
    <a:wholeTbl>
      <a:tcTxStyle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AF5"/>
          </a:solidFill>
        </a:fill>
      </a:tcStyle>
    </a:wholeTbl>
    <a:band1H>
      <a:tcStyle>
        <a:tcBdr/>
        <a:fill>
          <a:solidFill>
            <a:srgbClr val="E2F4EC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F4EC"/>
          </a:solidFill>
        </a:fill>
      </a:tcStyle>
    </a:band1V>
    <a:band2V>
      <a:tcStyle>
        <a:tcBdr/>
      </a:tcStyle>
    </a:band2V>
    <a:lastCol>
      <a:tcTxStyle b="on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3" autoAdjust="0"/>
    <p:restoredTop sz="95840" autoAdjust="0"/>
  </p:normalViewPr>
  <p:slideViewPr>
    <p:cSldViewPr snapToGrid="0" snapToObjects="1">
      <p:cViewPr varScale="1">
        <p:scale>
          <a:sx n="65" d="100"/>
          <a:sy n="65" d="100"/>
        </p:scale>
        <p:origin x="976" y="32"/>
      </p:cViewPr>
      <p:guideLst>
        <p:guide orient="horz" pos="2193"/>
        <p:guide pos="3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4080" y="184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3678254-67C2-407E-8045-524726735AA5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2EE18E5-5372-4177-8E6E-033B2D4A9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BD1DD32-74C2-49FE-A647-A7991EE30AF7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2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98B4114-15D3-4026-9579-5EA875CA9F7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jpe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4.jpeg"/><Relationship Id="rId2" Type="http://schemas.openxmlformats.org/officeDocument/2006/relationships/image" Target="../media/image6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29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5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1580" y="1633588"/>
            <a:ext cx="10901301" cy="49792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391580" y="1194020"/>
            <a:ext cx="10901301" cy="3962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00" b="1">
                <a:solidFill>
                  <a:srgbClr val="EC443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5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06402" y="1243326"/>
            <a:ext cx="4214287" cy="866823"/>
          </a:xfrm>
          <a:prstGeom prst="rect">
            <a:avLst/>
          </a:prstGeom>
        </p:spPr>
        <p:txBody>
          <a:bodyPr anchor="b"/>
          <a:lstStyle>
            <a:lvl1pPr algn="l">
              <a:defRPr sz="2200" b="1">
                <a:solidFill>
                  <a:srgbClr val="EC4437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06402" y="2110150"/>
            <a:ext cx="4214287" cy="4574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8" name="Triangle rectangle 7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0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753871" y="2110149"/>
            <a:ext cx="6523726" cy="45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06400" indent="-358775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41350" indent="-35877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898525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55700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fr-FR" dirty="0"/>
              <a:t>Cliquez pour modifier le style du masque</a:t>
            </a:r>
          </a:p>
          <a:p>
            <a:pPr lvl="1"/>
            <a:r>
              <a:rPr lang="fr-FR" dirty="0"/>
              <a:t>Niveau 1 </a:t>
            </a:r>
          </a:p>
          <a:p>
            <a:pPr lvl="2"/>
            <a:r>
              <a:rPr lang="fr-FR" dirty="0"/>
              <a:t>Niveau 2</a:t>
            </a:r>
          </a:p>
          <a:p>
            <a:pPr lvl="3"/>
            <a:r>
              <a:rPr lang="fr-FR" dirty="0"/>
              <a:t>Niveau 3</a:t>
            </a:r>
          </a:p>
          <a:p>
            <a:pPr lvl="4"/>
            <a:r>
              <a:rPr lang="fr-FR" dirty="0"/>
              <a:t>Niveau 4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6295" y="5443622"/>
            <a:ext cx="10901301" cy="566739"/>
          </a:xfrm>
          <a:prstGeom prst="rect">
            <a:avLst/>
          </a:prstGeom>
        </p:spPr>
        <p:txBody>
          <a:bodyPr anchor="b"/>
          <a:lstStyle>
            <a:lvl1pPr algn="l">
              <a:defRPr sz="2200" b="1">
                <a:solidFill>
                  <a:srgbClr val="EC4437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76295" y="1243326"/>
            <a:ext cx="10901301" cy="4127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76295" y="6010360"/>
            <a:ext cx="10901301" cy="69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7" name="Triangle rectangle 6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0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6" name="Triangle rectangle 5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ableau 9"/>
          <p:cNvSpPr>
            <a:spLocks noGrp="1"/>
          </p:cNvSpPr>
          <p:nvPr>
            <p:ph type="tbl" sz="quarter" idx="12"/>
          </p:nvPr>
        </p:nvSpPr>
        <p:spPr>
          <a:xfrm>
            <a:off x="391579" y="1026759"/>
            <a:ext cx="10886017" cy="523856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7" name="Triangle rectangle 6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9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2" name="Triangle rectangle 1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5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6526800" y="1960788"/>
            <a:ext cx="4897556" cy="2675994"/>
          </a:xfrm>
          <a:prstGeom prst="rect">
            <a:avLst/>
          </a:prstGeom>
        </p:spPr>
        <p:txBody>
          <a:bodyPr anchor="t"/>
          <a:lstStyle>
            <a:lvl1pPr algn="ctr">
              <a:defRPr sz="3200" b="1" cap="none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1126463" y="6523756"/>
            <a:ext cx="43218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CNRS Images. © Jean-Claude MOSCHETTI / IETR / CNRS Photothèque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38" y="300758"/>
            <a:ext cx="1933697" cy="594301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6480209" y="64490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AFBE49C-CE65-504B-8319-EC738E1FABB7}" type="datetime1">
              <a:rPr lang="fr-FR" smtClean="0"/>
              <a:t>14/06/2023</a:t>
            </a:fld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250311" y="6431423"/>
            <a:ext cx="1941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latin typeface="Roboto" panose="02000000000000000000" pitchFamily="2" charset="0"/>
                <a:ea typeface="Roboto" panose="02000000000000000000" pitchFamily="2" charset="0"/>
              </a:rPr>
              <a:t>www.ietr.fr</a:t>
            </a:r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76" name="Groupe 75"/>
          <p:cNvGrpSpPr/>
          <p:nvPr userDrawn="1"/>
        </p:nvGrpSpPr>
        <p:grpSpPr>
          <a:xfrm>
            <a:off x="391580" y="208244"/>
            <a:ext cx="5869483" cy="6309656"/>
            <a:chOff x="836118" y="234746"/>
            <a:chExt cx="5869483" cy="6309656"/>
          </a:xfrm>
        </p:grpSpPr>
        <p:pic>
          <p:nvPicPr>
            <p:cNvPr id="77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223380" y="5839025"/>
              <a:ext cx="912392" cy="703049"/>
            </a:xfrm>
            <a:prstGeom prst="rect">
              <a:avLst/>
            </a:prstGeom>
          </p:spPr>
        </p:pic>
        <p:pic>
          <p:nvPicPr>
            <p:cNvPr id="78" name="Image 77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98" y="237904"/>
              <a:ext cx="1586975" cy="1124386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66"/>
            <a:stretch>
              <a:fillRect/>
            </a:stretch>
          </p:blipFill>
          <p:spPr>
            <a:xfrm>
              <a:off x="2426915" y="238918"/>
              <a:ext cx="1148488" cy="1635356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593" y="238918"/>
              <a:ext cx="1592127" cy="1072646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780" y="3901582"/>
              <a:ext cx="1581651" cy="1056920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270" y="234746"/>
              <a:ext cx="1546164" cy="1082024"/>
            </a:xfrm>
            <a:prstGeom prst="rect">
              <a:avLst/>
            </a:prstGeom>
          </p:spPr>
        </p:pic>
        <p:pic>
          <p:nvPicPr>
            <p:cNvPr id="83" name="Image 8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23" y="1360879"/>
              <a:ext cx="1592263" cy="1077470"/>
            </a:xfrm>
            <a:prstGeom prst="rect">
              <a:avLst/>
            </a:prstGeom>
          </p:spPr>
        </p:pic>
        <p:pic>
          <p:nvPicPr>
            <p:cNvPr id="84" name="Image 8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593" y="1310415"/>
              <a:ext cx="1937379" cy="1298019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901" y="1302810"/>
              <a:ext cx="1195531" cy="1812268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97" y="2434073"/>
              <a:ext cx="1630637" cy="1098590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20" y="1873647"/>
              <a:ext cx="1143426" cy="757261"/>
            </a:xfrm>
            <a:prstGeom prst="rect">
              <a:avLst/>
            </a:prstGeom>
          </p:spPr>
        </p:pic>
        <p:pic>
          <p:nvPicPr>
            <p:cNvPr id="88" name="Image 8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374" y="3108287"/>
              <a:ext cx="1199058" cy="797933"/>
            </a:xfrm>
            <a:prstGeom prst="rect">
              <a:avLst/>
            </a:prstGeom>
          </p:spPr>
        </p:pic>
        <p:pic>
          <p:nvPicPr>
            <p:cNvPr id="89" name="Image 8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637" y="2605214"/>
              <a:ext cx="1948948" cy="1297977"/>
            </a:xfrm>
            <a:prstGeom prst="rect">
              <a:avLst/>
            </a:prstGeom>
          </p:spPr>
        </p:pic>
        <p:pic>
          <p:nvPicPr>
            <p:cNvPr id="90" name="Image 89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28"/>
            <a:stretch>
              <a:fillRect/>
            </a:stretch>
          </p:blipFill>
          <p:spPr>
            <a:xfrm>
              <a:off x="5405339" y="5573122"/>
              <a:ext cx="1300262" cy="970579"/>
            </a:xfrm>
            <a:prstGeom prst="rect">
              <a:avLst/>
            </a:prstGeom>
          </p:spPr>
        </p:pic>
        <p:pic>
          <p:nvPicPr>
            <p:cNvPr id="91" name="Image 90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9"/>
            <a:stretch>
              <a:fillRect/>
            </a:stretch>
          </p:blipFill>
          <p:spPr>
            <a:xfrm>
              <a:off x="4095622" y="5614133"/>
              <a:ext cx="1373370" cy="930269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 flipH="1">
              <a:off x="2195394" y="4893736"/>
              <a:ext cx="757957" cy="1119183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8"/>
            <a:stretch>
              <a:fillRect/>
            </a:stretch>
          </p:blipFill>
          <p:spPr>
            <a:xfrm>
              <a:off x="840172" y="4673541"/>
              <a:ext cx="1362008" cy="956613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836118" y="3522786"/>
              <a:ext cx="1742490" cy="1154870"/>
            </a:xfrm>
            <a:prstGeom prst="rect">
              <a:avLst/>
            </a:prstGeom>
          </p:spPr>
        </p:pic>
        <p:pic>
          <p:nvPicPr>
            <p:cNvPr id="95" name="Image 94"/>
            <p:cNvPicPr>
              <a:picLocks noChangeAspect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31"/>
            <a:stretch>
              <a:fillRect/>
            </a:stretch>
          </p:blipFill>
          <p:spPr>
            <a:xfrm>
              <a:off x="2202180" y="4137107"/>
              <a:ext cx="1387094" cy="802460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19"/>
            <a:stretch>
              <a:fillRect/>
            </a:stretch>
          </p:blipFill>
          <p:spPr>
            <a:xfrm>
              <a:off x="2451277" y="2630904"/>
              <a:ext cx="1125538" cy="1506203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943" y="5846234"/>
              <a:ext cx="1056798" cy="697938"/>
            </a:xfrm>
            <a:prstGeom prst="rect">
              <a:avLst/>
            </a:prstGeom>
          </p:spPr>
        </p:pic>
        <p:pic>
          <p:nvPicPr>
            <p:cNvPr id="98" name="Image 97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880" y="4915695"/>
              <a:ext cx="1461161" cy="973760"/>
            </a:xfrm>
            <a:prstGeom prst="rect">
              <a:avLst/>
            </a:prstGeom>
          </p:spPr>
        </p:pic>
        <p:pic>
          <p:nvPicPr>
            <p:cNvPr id="99" name="Image 98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593" y="3901582"/>
              <a:ext cx="1583676" cy="1058310"/>
            </a:xfrm>
            <a:prstGeom prst="rect">
              <a:avLst/>
            </a:prstGeom>
          </p:spPr>
        </p:pic>
        <p:pic>
          <p:nvPicPr>
            <p:cNvPr id="100" name="Image 99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220" y="4948472"/>
              <a:ext cx="1199918" cy="808408"/>
            </a:xfrm>
            <a:prstGeom prst="rect">
              <a:avLst/>
            </a:prstGeom>
          </p:spPr>
        </p:pic>
        <p:pic>
          <p:nvPicPr>
            <p:cNvPr id="101" name="Image 100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60" y="4932921"/>
              <a:ext cx="1232272" cy="830205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77" y="5627426"/>
              <a:ext cx="1363404" cy="9165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1126463" y="6523756"/>
            <a:ext cx="43218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CNRS Images. © Jean-Claude MOSCHETTI / IETR / CNRS Photothèque</a:t>
            </a:r>
          </a:p>
        </p:txBody>
      </p:sp>
      <p:grpSp>
        <p:nvGrpSpPr>
          <p:cNvPr id="35" name="Groupe 34"/>
          <p:cNvGrpSpPr/>
          <p:nvPr userDrawn="1"/>
        </p:nvGrpSpPr>
        <p:grpSpPr>
          <a:xfrm>
            <a:off x="391580" y="208244"/>
            <a:ext cx="5869482" cy="6309656"/>
            <a:chOff x="836118" y="234746"/>
            <a:chExt cx="5869482" cy="6309656"/>
          </a:xfrm>
        </p:grpSpPr>
        <p:pic>
          <p:nvPicPr>
            <p:cNvPr id="36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23380" y="5839025"/>
              <a:ext cx="912392" cy="703049"/>
            </a:xfrm>
            <a:prstGeom prst="rect">
              <a:avLst/>
            </a:prstGeom>
          </p:spPr>
        </p:pic>
        <p:pic>
          <p:nvPicPr>
            <p:cNvPr id="40" name="Image 39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98" y="237904"/>
              <a:ext cx="1586975" cy="1124386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66"/>
            <a:stretch>
              <a:fillRect/>
            </a:stretch>
          </p:blipFill>
          <p:spPr>
            <a:xfrm>
              <a:off x="2426915" y="238918"/>
              <a:ext cx="1148488" cy="163535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593" y="238918"/>
              <a:ext cx="1592127" cy="107264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780" y="3901582"/>
              <a:ext cx="1581651" cy="104972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270" y="234746"/>
              <a:ext cx="1546164" cy="1074968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23" y="1360879"/>
              <a:ext cx="1592263" cy="107747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593" y="1310415"/>
              <a:ext cx="1937379" cy="1298019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901" y="1302810"/>
              <a:ext cx="1195531" cy="1812268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97" y="2434073"/>
              <a:ext cx="1630637" cy="1098590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20" y="1873647"/>
              <a:ext cx="1143426" cy="757261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374" y="3108287"/>
              <a:ext cx="1199058" cy="797933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637" y="2605214"/>
              <a:ext cx="1948948" cy="1297977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28"/>
            <a:stretch>
              <a:fillRect/>
            </a:stretch>
          </p:blipFill>
          <p:spPr>
            <a:xfrm>
              <a:off x="5415203" y="5573122"/>
              <a:ext cx="1290397" cy="970579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9"/>
            <a:stretch>
              <a:fillRect/>
            </a:stretch>
          </p:blipFill>
          <p:spPr>
            <a:xfrm>
              <a:off x="4095622" y="5614133"/>
              <a:ext cx="1373370" cy="930269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 flipH="1">
              <a:off x="2195394" y="4893736"/>
              <a:ext cx="757957" cy="1119183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8"/>
            <a:stretch>
              <a:fillRect/>
            </a:stretch>
          </p:blipFill>
          <p:spPr>
            <a:xfrm>
              <a:off x="840172" y="4673541"/>
              <a:ext cx="1362008" cy="956613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836118" y="3522786"/>
              <a:ext cx="1742490" cy="1154870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31"/>
            <a:stretch>
              <a:fillRect/>
            </a:stretch>
          </p:blipFill>
          <p:spPr>
            <a:xfrm>
              <a:off x="2202180" y="4137107"/>
              <a:ext cx="1387094" cy="802460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19"/>
            <a:stretch>
              <a:fillRect/>
            </a:stretch>
          </p:blipFill>
          <p:spPr>
            <a:xfrm>
              <a:off x="2451277" y="2630904"/>
              <a:ext cx="1125538" cy="1506203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943" y="5846234"/>
              <a:ext cx="1056798" cy="697938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880" y="4915695"/>
              <a:ext cx="1461161" cy="973760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637" y="3896376"/>
              <a:ext cx="1580632" cy="1063516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220" y="4948472"/>
              <a:ext cx="1199918" cy="808408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60" y="4932921"/>
              <a:ext cx="1232272" cy="830205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77" y="5620227"/>
              <a:ext cx="1354450" cy="921848"/>
            </a:xfrm>
            <a:prstGeom prst="rect">
              <a:avLst/>
            </a:prstGeom>
          </p:spPr>
        </p:pic>
      </p:grpSp>
      <p:sp>
        <p:nvSpPr>
          <p:cNvPr id="74" name="Titre 1"/>
          <p:cNvSpPr>
            <a:spLocks noGrp="1"/>
          </p:cNvSpPr>
          <p:nvPr>
            <p:ph type="title" hasCustomPrompt="1"/>
          </p:nvPr>
        </p:nvSpPr>
        <p:spPr>
          <a:xfrm>
            <a:off x="6526800" y="1960788"/>
            <a:ext cx="4830313" cy="2675994"/>
          </a:xfrm>
          <a:prstGeom prst="rect">
            <a:avLst/>
          </a:prstGeom>
        </p:spPr>
        <p:txBody>
          <a:bodyPr anchor="t"/>
          <a:lstStyle>
            <a:lvl1pPr algn="ctr">
              <a:defRPr sz="3200" b="1" cap="none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75" name="Image 74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38" y="300758"/>
            <a:ext cx="1933697" cy="5943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5" name="Triangle rectangle 4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93906" y="1634440"/>
            <a:ext cx="10901358" cy="4891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06400" indent="-358775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41350" indent="-35877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898525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55700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fr-FR" dirty="0"/>
              <a:t>Cliquez pour modifier le style du masque</a:t>
            </a:r>
          </a:p>
          <a:p>
            <a:pPr lvl="1"/>
            <a:r>
              <a:rPr lang="fr-FR" dirty="0"/>
              <a:t>Niveau 1 </a:t>
            </a:r>
          </a:p>
          <a:p>
            <a:pPr lvl="2"/>
            <a:r>
              <a:rPr lang="fr-FR" dirty="0"/>
              <a:t>Niveau 2</a:t>
            </a:r>
          </a:p>
          <a:p>
            <a:pPr lvl="3"/>
            <a:r>
              <a:rPr lang="fr-FR" dirty="0"/>
              <a:t>Niveau 3</a:t>
            </a:r>
          </a:p>
          <a:p>
            <a:pPr lvl="4"/>
            <a:r>
              <a:rPr lang="fr-FR" dirty="0"/>
              <a:t>Niveau 4</a:t>
            </a:r>
          </a:p>
        </p:txBody>
      </p:sp>
      <p:sp>
        <p:nvSpPr>
          <p:cNvPr id="14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391580" y="1198437"/>
            <a:ext cx="10901301" cy="3962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00" b="1">
                <a:solidFill>
                  <a:srgbClr val="EC443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76297" y="1243326"/>
            <a:ext cx="10901299" cy="54409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du masque</a:t>
            </a:r>
          </a:p>
        </p:txBody>
      </p:sp>
      <p:sp>
        <p:nvSpPr>
          <p:cNvPr id="4" name="Triangle rectangle 3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351" y="1243326"/>
            <a:ext cx="10886246" cy="5440950"/>
          </a:xfrm>
          <a:prstGeom prst="rect">
            <a:avLst/>
          </a:prstGeom>
        </p:spPr>
        <p:txBody>
          <a:bodyPr/>
          <a:lstStyle>
            <a:lvl1pPr>
              <a:defRPr sz="1125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125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125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125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02870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</a:lstStyle>
          <a:p>
            <a:pPr lvl="4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6" name="Triangle rectangle 5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76297" y="1243325"/>
            <a:ext cx="10901300" cy="218566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4" name="Triangle rectangle 3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1"/>
          <p:cNvSpPr>
            <a:spLocks noGrp="1"/>
          </p:cNvSpPr>
          <p:nvPr>
            <p:ph type="subTitle" idx="12"/>
          </p:nvPr>
        </p:nvSpPr>
        <p:spPr>
          <a:xfrm>
            <a:off x="376296" y="3568837"/>
            <a:ext cx="10901299" cy="305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EC443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7" name="Triangle rectangle 6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9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91580" y="1246281"/>
            <a:ext cx="6968598" cy="54547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06400" indent="-358775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41350" indent="-35877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898525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55700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fr-FR" dirty="0"/>
              <a:t>Cliquez pour modifier le style du masque</a:t>
            </a:r>
          </a:p>
          <a:p>
            <a:pPr lvl="1"/>
            <a:r>
              <a:rPr lang="fr-FR" dirty="0"/>
              <a:t>Niveau 1 </a:t>
            </a:r>
          </a:p>
          <a:p>
            <a:pPr lvl="2"/>
            <a:r>
              <a:rPr lang="fr-FR" dirty="0"/>
              <a:t>Niveau 2</a:t>
            </a:r>
          </a:p>
          <a:p>
            <a:pPr lvl="3"/>
            <a:r>
              <a:rPr lang="fr-FR" dirty="0"/>
              <a:t>Niveau 3</a:t>
            </a:r>
          </a:p>
          <a:p>
            <a:pPr lvl="4"/>
            <a:r>
              <a:rPr lang="fr-FR" dirty="0"/>
              <a:t>Niveau 4</a:t>
            </a: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7360178" y="1245621"/>
            <a:ext cx="3917417" cy="54547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06400" indent="-358775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41350" indent="-35877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898525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55700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fr-FR" dirty="0"/>
              <a:t>Cliquez pour modifier le style du masque</a:t>
            </a:r>
          </a:p>
          <a:p>
            <a:pPr lvl="1"/>
            <a:r>
              <a:rPr lang="fr-FR" dirty="0"/>
              <a:t>Niveau 1 </a:t>
            </a:r>
          </a:p>
          <a:p>
            <a:pPr lvl="2"/>
            <a:r>
              <a:rPr lang="fr-FR" dirty="0"/>
              <a:t>Niveau 2</a:t>
            </a:r>
          </a:p>
          <a:p>
            <a:pPr lvl="3"/>
            <a:r>
              <a:rPr lang="fr-FR" dirty="0"/>
              <a:t>Niveau 3</a:t>
            </a:r>
          </a:p>
          <a:p>
            <a:pPr lvl="4"/>
            <a:r>
              <a:rPr lang="fr-FR" dirty="0"/>
              <a:t>Niveau 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841" y="1242666"/>
            <a:ext cx="5309419" cy="8029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EC4437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689517" y="1242666"/>
            <a:ext cx="5588080" cy="8029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EC4437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9" name="Triangle rectangle 8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1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36516" y="2063055"/>
            <a:ext cx="5253001" cy="46379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06400" indent="-358775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41350" indent="-35877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898525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55700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fr-FR" dirty="0"/>
              <a:t>Cliquez pour modifier le style du masque</a:t>
            </a:r>
          </a:p>
          <a:p>
            <a:pPr lvl="1"/>
            <a:r>
              <a:rPr lang="fr-FR" dirty="0"/>
              <a:t>Niveau 1 </a:t>
            </a:r>
          </a:p>
          <a:p>
            <a:pPr lvl="2"/>
            <a:r>
              <a:rPr lang="fr-FR" dirty="0"/>
              <a:t>Niveau 2</a:t>
            </a:r>
          </a:p>
          <a:p>
            <a:pPr lvl="3"/>
            <a:r>
              <a:rPr lang="fr-FR" dirty="0"/>
              <a:t>Niveau 3</a:t>
            </a:r>
          </a:p>
          <a:p>
            <a:pPr lvl="4"/>
            <a:r>
              <a:rPr lang="fr-FR" dirty="0"/>
              <a:t>Niveau 4</a:t>
            </a: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723260" y="2063055"/>
            <a:ext cx="5554337" cy="46379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06400" indent="-358775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41350" indent="-35877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898525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55700" indent="-360045">
              <a:spcBef>
                <a:spcPts val="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fr-FR" dirty="0"/>
              <a:t>Cliquez pour modifier le style du masque</a:t>
            </a:r>
          </a:p>
          <a:p>
            <a:pPr lvl="1"/>
            <a:r>
              <a:rPr lang="fr-FR" dirty="0"/>
              <a:t>Niveau 1 </a:t>
            </a:r>
          </a:p>
          <a:p>
            <a:pPr lvl="2"/>
            <a:r>
              <a:rPr lang="fr-FR" dirty="0"/>
              <a:t>Niveau 2</a:t>
            </a:r>
          </a:p>
          <a:p>
            <a:pPr lvl="3"/>
            <a:r>
              <a:rPr lang="fr-FR" dirty="0"/>
              <a:t>Niveau 3</a:t>
            </a:r>
          </a:p>
          <a:p>
            <a:pPr lvl="4"/>
            <a:r>
              <a:rPr lang="fr-FR" dirty="0"/>
              <a:t>Niveau 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_and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FXSHAPE"/>
          <p:cNvSpPr>
            <a:spLocks noGrp="1"/>
          </p:cNvSpPr>
          <p:nvPr>
            <p:ph sz="quarter" idx="17" hasCustomPrompt="1"/>
          </p:nvPr>
        </p:nvSpPr>
        <p:spPr>
          <a:xfrm>
            <a:off x="391580" y="1226551"/>
            <a:ext cx="2545815" cy="54577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57340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86042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1493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13652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1296035" indent="-2159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anose="020B0604030504040204" charset="0"/>
              <a:buNone/>
              <a:defRPr sz="1400" baseline="0">
                <a:solidFill>
                  <a:schemeClr val="tx1"/>
                </a:solidFill>
                <a:latin typeface="Verdana" panose="020B060403050404020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B" noProof="0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5" name="Triangle rectangle 4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FXSHAPE"/>
          <p:cNvSpPr>
            <a:spLocks noGrp="1"/>
          </p:cNvSpPr>
          <p:nvPr>
            <p:ph sz="quarter" idx="18" hasCustomPrompt="1"/>
          </p:nvPr>
        </p:nvSpPr>
        <p:spPr>
          <a:xfrm>
            <a:off x="8731782" y="1226551"/>
            <a:ext cx="2545815" cy="54577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57340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86042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1493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13652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1296035" indent="-2159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anose="020B0604030504040204" charset="0"/>
              <a:buNone/>
              <a:defRPr sz="1400" baseline="0">
                <a:solidFill>
                  <a:schemeClr val="tx1"/>
                </a:solidFill>
                <a:latin typeface="Verdana" panose="020B060403050404020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B" noProof="0" dirty="0"/>
          </a:p>
        </p:txBody>
      </p:sp>
      <p:sp>
        <p:nvSpPr>
          <p:cNvPr id="11" name="IFXSHAPE"/>
          <p:cNvSpPr>
            <a:spLocks noGrp="1"/>
          </p:cNvSpPr>
          <p:nvPr>
            <p:ph sz="quarter" idx="19" hasCustomPrompt="1"/>
          </p:nvPr>
        </p:nvSpPr>
        <p:spPr>
          <a:xfrm>
            <a:off x="3198459" y="1243326"/>
            <a:ext cx="2545815" cy="54577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57340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86042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1493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13652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1296035" indent="-2159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anose="020B0604030504040204" charset="0"/>
              <a:buNone/>
              <a:defRPr sz="1400" baseline="0">
                <a:solidFill>
                  <a:schemeClr val="tx1"/>
                </a:solidFill>
                <a:latin typeface="Verdana" panose="020B060403050404020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B" noProof="0" dirty="0"/>
          </a:p>
        </p:txBody>
      </p:sp>
      <p:sp>
        <p:nvSpPr>
          <p:cNvPr id="12" name="IFXSHAPE"/>
          <p:cNvSpPr>
            <a:spLocks noGrp="1"/>
          </p:cNvSpPr>
          <p:nvPr>
            <p:ph sz="quarter" idx="20" hasCustomPrompt="1"/>
          </p:nvPr>
        </p:nvSpPr>
        <p:spPr>
          <a:xfrm>
            <a:off x="6005339" y="1221778"/>
            <a:ext cx="2545815" cy="54577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57340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860425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1493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1365250" indent="-36004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1296035" indent="-2159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anose="020B0604030504040204" charset="0"/>
              <a:buNone/>
              <a:defRPr sz="1400" baseline="0">
                <a:solidFill>
                  <a:schemeClr val="tx1"/>
                </a:solidFill>
                <a:latin typeface="Verdana" panose="020B060403050404020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" y="237904"/>
            <a:ext cx="1847746" cy="567885"/>
          </a:xfrm>
          <a:prstGeom prst="rect">
            <a:avLst/>
          </a:prstGeom>
        </p:spPr>
      </p:pic>
      <p:sp>
        <p:nvSpPr>
          <p:cNvPr id="5" name="Triangle rectangle 4"/>
          <p:cNvSpPr/>
          <p:nvPr userDrawn="1"/>
        </p:nvSpPr>
        <p:spPr>
          <a:xfrm rot="16200000">
            <a:off x="11619092" y="6285088"/>
            <a:ext cx="412042" cy="7337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405062" y="238125"/>
            <a:ext cx="8872535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11706578" y="6577942"/>
            <a:ext cx="485422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fld id="{94845531-3C9B-46B4-A7EE-647B473BB463}" type="slidenum">
              <a:rPr lang="fr-FR" sz="1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‹N°›</a:t>
            </a:fld>
            <a:endParaRPr lang="fr-FR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405063" y="805789"/>
            <a:ext cx="887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573958" y="5079015"/>
            <a:ext cx="497431" cy="25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17127" r="9600" b="17005"/>
          <a:stretch>
            <a:fillRect/>
          </a:stretch>
        </p:blipFill>
        <p:spPr>
          <a:xfrm>
            <a:off x="11566478" y="6020323"/>
            <a:ext cx="525631" cy="2162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365" y="4703331"/>
            <a:ext cx="263855" cy="263855"/>
          </a:xfrm>
          <a:prstGeom prst="rect">
            <a:avLst/>
          </a:prstGeom>
        </p:spPr>
      </p:pic>
      <p:pic>
        <p:nvPicPr>
          <p:cNvPr id="6" name="Picture 2" descr="Logotype_Nantes-U_noir-300dpi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347" y="5769701"/>
            <a:ext cx="495819" cy="1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68" y="5453308"/>
            <a:ext cx="378813" cy="198877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1452546" y="4703331"/>
            <a:ext cx="0" cy="1533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Box 64"/>
          <p:cNvSpPr txBox="1">
            <a:spLocks noChangeArrowheads="1"/>
          </p:cNvSpPr>
          <p:nvPr userDrawn="1"/>
        </p:nvSpPr>
        <p:spPr bwMode="auto">
          <a:xfrm>
            <a:off x="11651672" y="6566654"/>
            <a:ext cx="54174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>
              <a:defRPr/>
            </a:pPr>
            <a:fld id="{94845531-3C9B-46B4-A7EE-647B473BB463}" type="slidenum">
              <a:rPr lang="fr-FR" sz="12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‹N°›</a:t>
            </a:fld>
            <a:endParaRPr lang="fr-FR" sz="1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40" indent="-19304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620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9795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6970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145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20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95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670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jpe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6985" y="1048989"/>
            <a:ext cx="5925015" cy="2279650"/>
          </a:xfrm>
        </p:spPr>
        <p:txBody>
          <a:bodyPr/>
          <a:lstStyle/>
          <a:p>
            <a:pPr algn="ctr"/>
            <a:r>
              <a:rPr lang="fr-FR" sz="2800" b="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Bus </a:t>
            </a:r>
            <a:r>
              <a:rPr lang="fr-FR" sz="2800" b="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Spy</a:t>
            </a:r>
            <a:r>
              <a:rPr lang="fr-FR" sz="2800" b="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: Récupération d’informations d’un </a:t>
            </a:r>
            <a:r>
              <a:rPr lang="fr-FR" sz="2800" b="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SoC</a:t>
            </a:r>
            <a:r>
              <a:rPr lang="fr-FR" sz="2800" b="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FPGA par le biais des émanations électromagnétiques du bus AXI interne</a:t>
            </a:r>
          </a:p>
        </p:txBody>
      </p:sp>
      <p:sp>
        <p:nvSpPr>
          <p:cNvPr id="4" name="Zone de texte 3"/>
          <p:cNvSpPr txBox="1"/>
          <p:nvPr/>
        </p:nvSpPr>
        <p:spPr>
          <a:xfrm>
            <a:off x="6621780" y="3743879"/>
            <a:ext cx="4752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PhD</a:t>
            </a:r>
            <a:r>
              <a:rPr lang="en-US" sz="1400" dirty="0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: </a:t>
            </a:r>
            <a:r>
              <a:rPr lang="fr-FR" altLang="en-US" sz="1400" dirty="0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		</a:t>
            </a:r>
            <a:r>
              <a:rPr lang="en-US" sz="1400" dirty="0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May Myat Thu (IETR)</a:t>
            </a:r>
            <a:endParaRPr sz="1400" dirty="0">
              <a:solidFill>
                <a:schemeClr val="dk1"/>
              </a:solidFill>
              <a:latin typeface="Microsoft Sans Serif" panose="020B0604020202020204" charset="0"/>
              <a:ea typeface="Times New Roman" panose="02020603050405020304"/>
              <a:cs typeface="Microsoft Sans Serif" panose="020B0604020202020204" charset="0"/>
              <a:sym typeface="Times New Roman" panose="02020603050405020304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Thesis Director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: </a:t>
            </a:r>
            <a:r>
              <a:rPr lang="fr-FR" alt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	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Philippe B</a:t>
            </a:r>
            <a:r>
              <a:rPr lang="fr-FR" altLang="en-US" sz="1400" dirty="0" err="1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esnier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 (</a:t>
            </a:r>
            <a:r>
              <a:rPr lang="fr-FR" alt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IETR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)</a:t>
            </a:r>
            <a:endParaRPr sz="1400" dirty="0">
              <a:latin typeface="Microsoft Sans Serif" panose="020B0604020202020204" charset="0"/>
              <a:ea typeface="Times New Roman" panose="02020603050405020304"/>
              <a:cs typeface="Microsoft Sans Serif" panose="020B0604020202020204" charset="0"/>
              <a:sym typeface="Times New Roman" panose="02020603050405020304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Co-</a:t>
            </a:r>
            <a:r>
              <a:rPr lang="fr-FR" altLang="en-US" sz="1400" b="1" dirty="0" err="1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director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: </a:t>
            </a:r>
            <a:r>
              <a:rPr lang="fr-FR" alt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	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Maxime </a:t>
            </a:r>
            <a:r>
              <a:rPr lang="en-US" sz="1400" dirty="0" err="1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Pelcat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 (</a:t>
            </a:r>
            <a:r>
              <a:rPr lang="fr-FR" alt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IETR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en-US" sz="1400" b="1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Co-</a:t>
            </a:r>
            <a:r>
              <a:rPr lang="fr-FR" altLang="en-US" sz="1400" b="1" dirty="0" err="1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supervisor</a:t>
            </a:r>
            <a:r>
              <a:rPr lang="fr-FR" alt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:	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Maria Méndez Real (</a:t>
            </a:r>
            <a:r>
              <a:rPr lang="fr-FR" alt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IETR</a:t>
            </a:r>
            <a:r>
              <a:rPr lang="en-US" sz="1400" dirty="0"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)</a:t>
            </a:r>
          </a:p>
          <a:p>
            <a:pPr marL="0" lvl="0" indent="0" algn="just" rtl="0">
              <a:spcAft>
                <a:spcPts val="0"/>
              </a:spcAft>
              <a:buNone/>
            </a:pPr>
            <a:endParaRPr lang="en-US" altLang="en-US" sz="1400" dirty="0">
              <a:latin typeface="Microsoft Sans Serif" panose="020B0604020202020204" charset="0"/>
              <a:ea typeface="Times New Roman" panose="02020603050405020304"/>
              <a:cs typeface="Microsoft Sans Serif" panose="020B0604020202020204" charset="0"/>
              <a:sym typeface="Times New Roman" panose="02020603050405020304"/>
            </a:endParaRPr>
          </a:p>
          <a:p>
            <a:pPr marL="0" lvl="0" indent="0" algn="just" rtl="0">
              <a:spcAft>
                <a:spcPts val="0"/>
              </a:spcAft>
              <a:buNone/>
            </a:pPr>
            <a:endParaRPr lang="en-US" altLang="en-US" sz="1400" dirty="0">
              <a:latin typeface="Microsoft Sans Serif" panose="020B0604020202020204" charset="0"/>
              <a:ea typeface="Times New Roman" panose="02020603050405020304"/>
              <a:cs typeface="Microsoft Sans Serif" panose="020B0604020202020204" charset="0"/>
              <a:sym typeface="Times New Roman" panose="02020603050405020304"/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Projet</a:t>
            </a:r>
            <a:r>
              <a:rPr lang="en-US" sz="1400" b="1" dirty="0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 :</a:t>
            </a:r>
            <a:r>
              <a:rPr lang="fr-FR" altLang="en-US" sz="1400" b="1" dirty="0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		</a:t>
            </a:r>
            <a:r>
              <a:rPr lang="en-US" sz="1400" dirty="0">
                <a:solidFill>
                  <a:schemeClr val="dk1"/>
                </a:solidFill>
                <a:latin typeface="Microsoft Sans Serif" panose="020B0604020202020204" charset="0"/>
                <a:ea typeface="Times New Roman" panose="02020603050405020304"/>
                <a:cs typeface="Microsoft Sans Serif" panose="020B0604020202020204" charset="0"/>
                <a:sym typeface="Times New Roman" panose="02020603050405020304"/>
              </a:rPr>
              <a:t>VAVIECA, DGA funding through 		CREACH LABS</a:t>
            </a:r>
            <a:endParaRPr lang="en-US" altLang="en-US" sz="1400" dirty="0">
              <a:solidFill>
                <a:schemeClr val="dk1"/>
              </a:solidFill>
              <a:latin typeface="Microsoft Sans Serif" panose="020B0604020202020204" charset="0"/>
              <a:ea typeface="Times New Roman" panose="02020603050405020304"/>
              <a:cs typeface="Microsoft Sans Serif" panose="020B0604020202020204" charset="0"/>
              <a:sym typeface="Times New Roman" panose="02020603050405020304"/>
            </a:endParaRPr>
          </a:p>
        </p:txBody>
      </p:sp>
      <p:sp>
        <p:nvSpPr>
          <p:cNvPr id="5" name="Zone de texte 4"/>
          <p:cNvSpPr txBox="1"/>
          <p:nvPr/>
        </p:nvSpPr>
        <p:spPr>
          <a:xfrm>
            <a:off x="8007230" y="5975002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Helvetica Neue" panose="020B0604020202020204"/>
              </a:rPr>
              <a:t>13-14-15 Juin 2023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en-US" sz="1600" dirty="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Helvetica Neue" panose="020B0604020202020204"/>
              </a:rPr>
              <a:t>CEM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>
                <a:sym typeface="+mn-ea"/>
              </a:rPr>
              <a:t>Attacks</a:t>
            </a:r>
            <a:r>
              <a:rPr lang="fr-FR" dirty="0">
                <a:sym typeface="+mn-ea"/>
              </a:rPr>
              <a:t> on Neural Networks</a:t>
            </a:r>
            <a:endParaRPr lang="fr-FR" dirty="0"/>
          </a:p>
          <a:p>
            <a:endParaRPr lang="fr-FR" alt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0F81B7-F234-44E8-88F1-ECFBB11A3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2" y="1274548"/>
            <a:ext cx="7750140" cy="3306726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844D886-4C60-4665-9421-EEA73B3D92FF}"/>
              </a:ext>
            </a:extLst>
          </p:cNvPr>
          <p:cNvCxnSpPr>
            <a:cxnSpLocks/>
          </p:cNvCxnSpPr>
          <p:nvPr/>
        </p:nvCxnSpPr>
        <p:spPr>
          <a:xfrm flipH="1" flipV="1">
            <a:off x="4533462" y="4419102"/>
            <a:ext cx="680484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C94E216E-5A4E-46E6-8704-330BB549E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28" y="4872263"/>
            <a:ext cx="514350" cy="4476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58509DC-F9FA-474E-92EC-CD193E108876}"/>
              </a:ext>
            </a:extLst>
          </p:cNvPr>
          <p:cNvSpPr txBox="1"/>
          <p:nvPr/>
        </p:nvSpPr>
        <p:spPr>
          <a:xfrm>
            <a:off x="6227090" y="4581274"/>
            <a:ext cx="4824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Possible </a:t>
            </a:r>
            <a:r>
              <a:rPr lang="fr-FR" dirty="0" err="1"/>
              <a:t>Leakage</a:t>
            </a:r>
            <a:r>
              <a:rPr lang="fr-FR" dirty="0"/>
              <a:t> of </a:t>
            </a:r>
            <a:r>
              <a:rPr lang="fr-FR" dirty="0" err="1"/>
              <a:t>DNNs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Input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Architecture (</a:t>
            </a:r>
            <a:r>
              <a:rPr lang="fr-FR" dirty="0" err="1"/>
              <a:t>layers</a:t>
            </a:r>
            <a:r>
              <a:rPr lang="fr-FR" dirty="0"/>
              <a:t>, </a:t>
            </a:r>
            <a:r>
              <a:rPr lang="fr-FR" dirty="0" err="1"/>
              <a:t>neurons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Parameters</a:t>
            </a:r>
            <a:r>
              <a:rPr lang="fr-FR" dirty="0"/>
              <a:t> (</a:t>
            </a:r>
            <a:r>
              <a:rPr lang="fr-FR" dirty="0" err="1"/>
              <a:t>weight</a:t>
            </a:r>
            <a:r>
              <a:rPr lang="fr-FR" dirty="0"/>
              <a:t>, activation </a:t>
            </a:r>
            <a:r>
              <a:rPr lang="fr-FR" dirty="0" err="1"/>
              <a:t>function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981167-EF40-4AA8-AFA2-05A806D3ED1C}"/>
              </a:ext>
            </a:extLst>
          </p:cNvPr>
          <p:cNvSpPr txBox="1"/>
          <p:nvPr/>
        </p:nvSpPr>
        <p:spPr>
          <a:xfrm>
            <a:off x="121287" y="6465148"/>
            <a:ext cx="5974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https://developer.nvidia.com/blog/inference-next-step-gpu-accelerated-deep-learning/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4"/>
          <p:cNvSpPr txBox="1"/>
          <p:nvPr/>
        </p:nvSpPr>
        <p:spPr>
          <a:xfrm>
            <a:off x="2005282" y="2612770"/>
            <a:ext cx="854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3200" dirty="0">
                <a:latin typeface="Microsoft Sans Serif" panose="020B0604020202020204" charset="0"/>
                <a:cs typeface="Microsoft Sans Serif" panose="020B0604020202020204" charset="0"/>
              </a:rPr>
              <a:t>III. </a:t>
            </a:r>
            <a:r>
              <a:rPr lang="fr-FR" sz="32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Hardware Platform and NN </a:t>
            </a:r>
            <a:r>
              <a:rPr lang="fr-FR" sz="3200" dirty="0" err="1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implementation</a:t>
            </a:r>
            <a:endParaRPr lang="fr-FR" altLang="en-US" sz="3200" dirty="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Hardware Platform (System-on-chip FPGA)</a:t>
            </a:r>
          </a:p>
        </p:txBody>
      </p:sp>
      <p:sp>
        <p:nvSpPr>
          <p:cNvPr id="254" name="Google Shape;254;p13"/>
          <p:cNvSpPr/>
          <p:nvPr/>
        </p:nvSpPr>
        <p:spPr>
          <a:xfrm>
            <a:off x="4082415" y="3717476"/>
            <a:ext cx="7373620" cy="249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 panose="020B0604020202020204"/>
              <a:buNone/>
            </a:pPr>
            <a:r>
              <a:rPr lang="fr-FR" sz="1600" i="1" u="sng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PYNQ Z1</a:t>
            </a:r>
            <a:endParaRPr sz="1600" i="1" u="sng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16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-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Features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Zynq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®-70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2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0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SoC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,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which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has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Xilinx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Artix 7 FPGA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fabric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+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dual-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core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ARM Cortex™-A9 processor</a:t>
            </a:r>
            <a:endParaRPr sz="16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-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Also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u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ses open-source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framework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which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onboard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SoC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can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be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easily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programmed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with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Python  </a:t>
            </a: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- One of the main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devices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supported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by the FINN compiler</a:t>
            </a:r>
            <a:endParaRPr sz="16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fr-FR" sz="1600" i="0" u="none" strike="noStrike" cap="none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3070" y="3544570"/>
            <a:ext cx="3514090" cy="25920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 de texte 3"/>
          <p:cNvSpPr txBox="1"/>
          <p:nvPr/>
        </p:nvSpPr>
        <p:spPr>
          <a:xfrm>
            <a:off x="863917" y="1258570"/>
            <a:ext cx="616648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en-US" sz="1600" i="1" dirty="0" err="1">
                <a:latin typeface="Microsoft Sans Serif" panose="020B0604020202020204" charset="0"/>
                <a:cs typeface="Microsoft Sans Serif" panose="020B0604020202020204" charset="0"/>
              </a:rPr>
              <a:t>Integrates</a:t>
            </a:r>
            <a:r>
              <a:rPr lang="fr-FR" altLang="en-US" sz="1600" i="1" dirty="0">
                <a:latin typeface="Microsoft Sans Serif" panose="020B0604020202020204" charset="0"/>
                <a:cs typeface="Microsoft Sans Serif" panose="020B0604020202020204" charset="0"/>
              </a:rPr>
              <a:t> processor and programmable </a:t>
            </a:r>
            <a:r>
              <a:rPr lang="fr-FR" altLang="en-US" sz="1600" i="1" dirty="0" err="1">
                <a:latin typeface="Microsoft Sans Serif" panose="020B0604020202020204" charset="0"/>
                <a:cs typeface="Microsoft Sans Serif" panose="020B0604020202020204" charset="0"/>
              </a:rPr>
              <a:t>logic</a:t>
            </a:r>
            <a:r>
              <a:rPr lang="fr-FR" altLang="en-US" sz="1600" i="1" dirty="0">
                <a:latin typeface="Microsoft Sans Serif" panose="020B0604020202020204" charset="0"/>
                <a:cs typeface="Microsoft Sans Serif" panose="020B0604020202020204" charset="0"/>
              </a:rPr>
              <a:t> onto a single chip </a:t>
            </a:r>
          </a:p>
          <a:p>
            <a:pPr>
              <a:lnSpc>
                <a:spcPct val="150000"/>
              </a:lnSpc>
            </a:pPr>
            <a:endParaRPr lang="fr-FR" altLang="en-US" sz="16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1600" dirty="0">
                <a:latin typeface="Microsoft Sans Serif" panose="020B0604020202020204" charset="0"/>
                <a:cs typeface="Microsoft Sans Serif" panose="020B0604020202020204" charset="0"/>
              </a:rPr>
              <a:t>- Power efficient</a:t>
            </a:r>
          </a:p>
          <a:p>
            <a:pPr>
              <a:lnSpc>
                <a:spcPct val="150000"/>
              </a:lnSpc>
            </a:pPr>
            <a:r>
              <a:rPr lang="fr-FR" altLang="en-US" sz="1600" dirty="0">
                <a:latin typeface="Microsoft Sans Serif" panose="020B0604020202020204" charset="0"/>
                <a:cs typeface="Microsoft Sans Serif" panose="020B0604020202020204" charset="0"/>
              </a:rPr>
              <a:t>- High speed performance, </a:t>
            </a:r>
            <a:r>
              <a:rPr lang="fr-FR" altLang="en-US" sz="1600" dirty="0" err="1">
                <a:latin typeface="Microsoft Sans Serif" panose="020B0604020202020204" charset="0"/>
                <a:cs typeface="Microsoft Sans Serif" panose="020B0604020202020204" charset="0"/>
              </a:rPr>
              <a:t>less</a:t>
            </a:r>
            <a:r>
              <a:rPr lang="fr-FR" altLang="en-US" sz="1600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sz="1600" dirty="0" err="1">
                <a:latin typeface="Microsoft Sans Serif" panose="020B0604020202020204" charset="0"/>
                <a:cs typeface="Microsoft Sans Serif" panose="020B0604020202020204" charset="0"/>
              </a:rPr>
              <a:t>latency</a:t>
            </a:r>
            <a:endParaRPr lang="fr-FR" altLang="en-US" sz="16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1600" dirty="0">
                <a:latin typeface="Microsoft Sans Serif" panose="020B0604020202020204" charset="0"/>
                <a:cs typeface="Microsoft Sans Serif" panose="020B0604020202020204" charset="0"/>
              </a:rPr>
              <a:t>- </a:t>
            </a:r>
            <a:r>
              <a:rPr lang="fr-FR" altLang="en-US" sz="1600" dirty="0" err="1">
                <a:latin typeface="Microsoft Sans Serif" panose="020B0604020202020204" charset="0"/>
                <a:cs typeface="Microsoft Sans Serif" panose="020B0604020202020204" charset="0"/>
              </a:rPr>
              <a:t>Customizabale</a:t>
            </a:r>
            <a:endParaRPr lang="fr-FR" altLang="en-US" sz="1600" dirty="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pic>
        <p:nvPicPr>
          <p:cNvPr id="5" name="Espace réservé du tableau 4" descr="FPGA-SoC-platform-block-diagram-with-parallel-processing-elements"/>
          <p:cNvPicPr>
            <a:picLocks noGrp="1" noChangeAspect="1"/>
          </p:cNvPicPr>
          <p:nvPr>
            <p:ph type="tbl" sz="quarter" idx="12"/>
          </p:nvPr>
        </p:nvPicPr>
        <p:blipFill>
          <a:blip r:embed="rId3"/>
          <a:stretch>
            <a:fillRect/>
          </a:stretch>
        </p:blipFill>
        <p:spPr>
          <a:xfrm>
            <a:off x="7124065" y="997585"/>
            <a:ext cx="4331970" cy="2689225"/>
          </a:xfrm>
          <a:prstGeom prst="rect">
            <a:avLst/>
          </a:prstGeom>
        </p:spPr>
      </p:pic>
      <p:sp>
        <p:nvSpPr>
          <p:cNvPr id="6" name="Zone de texte 5"/>
          <p:cNvSpPr txBox="1"/>
          <p:nvPr/>
        </p:nvSpPr>
        <p:spPr>
          <a:xfrm>
            <a:off x="59055" y="6447790"/>
            <a:ext cx="12074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Shafiq,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Farhan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&amp; Yamada,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Takato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Vilchez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, Antonio &amp;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Dasgupta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Sakyasingha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. (2017).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Automated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flow for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compressing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convolution neural networks for efficient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edge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-computation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FPGA.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Neural Network Implementation</a:t>
            </a:r>
          </a:p>
        </p:txBody>
      </p:sp>
      <p:sp>
        <p:nvSpPr>
          <p:cNvPr id="262" name="Google Shape;262;p14"/>
          <p:cNvSpPr/>
          <p:nvPr/>
        </p:nvSpPr>
        <p:spPr>
          <a:xfrm>
            <a:off x="795655" y="938530"/>
            <a:ext cx="10737215" cy="207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 panose="020B0604020202020204"/>
              <a:buNone/>
            </a:pPr>
            <a:r>
              <a:rPr lang="fr-FR" sz="1600" i="1" u="sng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FINN Framework</a:t>
            </a:r>
            <a:endParaRPr sz="1600" i="1" u="sng" strike="noStrike" cap="none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- Open source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framework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by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Xilinx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endParaRPr sz="16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- </a:t>
            </a:r>
            <a:r>
              <a:rPr lang="fr-FR" sz="1600" dirty="0" err="1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Generation</a:t>
            </a:r>
            <a:r>
              <a:rPr lang="fr-FR" sz="1600" dirty="0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of </a:t>
            </a:r>
            <a:r>
              <a:rPr lang="fr-FR" sz="1600" dirty="0" err="1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quantized</a:t>
            </a:r>
            <a:r>
              <a:rPr lang="fr-FR" sz="1600" dirty="0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NN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inference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accelerators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to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be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run on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FPGAs</a:t>
            </a:r>
            <a:endParaRPr sz="16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- Apply time-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multiplexing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through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1" u="sng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folding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to match the network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layers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to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available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hardware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computational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units</a:t>
            </a:r>
            <a:endParaRPr sz="16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</a:pP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- Supports the mapping of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traditional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neural networks and </a:t>
            </a:r>
            <a:r>
              <a:rPr lang="fr-FR" sz="16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various</a:t>
            </a:r>
            <a:r>
              <a:rPr lang="fr-FR" sz="16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topologies</a:t>
            </a:r>
            <a:endParaRPr sz="16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009" y="2911350"/>
            <a:ext cx="554736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/>
          <p:cNvSpPr txBox="1"/>
          <p:nvPr/>
        </p:nvSpPr>
        <p:spPr>
          <a:xfrm>
            <a:off x="7219950" y="3298190"/>
            <a:ext cx="3693795" cy="184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 panose="020B0604020202020204"/>
              <a:buNone/>
            </a:pPr>
            <a:r>
              <a:rPr lang="fr-FR" sz="1600" i="0" u="sng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Why</a:t>
            </a:r>
            <a:r>
              <a:rPr lang="fr-FR" sz="1600" i="0" u="sng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FINN ?</a:t>
            </a:r>
            <a:endParaRPr sz="1600" i="0" u="sng" strike="noStrike" cap="none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Times New Roman" panose="02020603050405020304"/>
              <a:buNone/>
            </a:pP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Quantization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of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weights</a:t>
            </a:r>
            <a:endParaRPr sz="1600" i="0" u="none" strike="noStrike" cap="none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Times New Roman" panose="02020603050405020304"/>
              <a:buNone/>
            </a:pP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Less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memory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print</a:t>
            </a:r>
            <a:endParaRPr sz="1600" i="0" u="none" strike="noStrike" cap="none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146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Times New Roman" panose="02020603050405020304"/>
              <a:buNone/>
            </a:pP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Lower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energy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60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consumption</a:t>
            </a:r>
            <a:endParaRPr sz="1600" i="0" u="none" strike="noStrike" cap="none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</p:txBody>
      </p:sp>
      <p:sp>
        <p:nvSpPr>
          <p:cNvPr id="9" name="Zone de texte 8"/>
          <p:cNvSpPr txBox="1"/>
          <p:nvPr/>
        </p:nvSpPr>
        <p:spPr>
          <a:xfrm>
            <a:off x="127635" y="6397625"/>
            <a:ext cx="11936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altLang="en-US" sz="1200">
                <a:solidFill>
                  <a:schemeClr val="bg1">
                    <a:lumMod val="50000"/>
                  </a:schemeClr>
                </a:solidFill>
                <a:cs typeface="+mn-lt"/>
              </a:rPr>
              <a:t>Michaela Blott, Thomas B. Preußer, Nicholas J. Fraser, Giulio Gambardella, Kenneth O’brien, Yaman Umuroglu, Miriam Leeser, and Kees Vissers. 2018. FINN-R: An End-to-End Deep-Learning Framework for Fast Exploration of Quantized Neural Networks. ACM Trans. Reconfigurable Technol. Syst. 11</a:t>
            </a:r>
          </a:p>
        </p:txBody>
      </p:sp>
      <p:sp>
        <p:nvSpPr>
          <p:cNvPr id="7" name="Zone de texte 6"/>
          <p:cNvSpPr txBox="1"/>
          <p:nvPr/>
        </p:nvSpPr>
        <p:spPr>
          <a:xfrm>
            <a:off x="7915910" y="5877560"/>
            <a:ext cx="30816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 panose="020B0604020202020204"/>
              <a:buNone/>
            </a:pPr>
            <a:r>
              <a:rPr lang="fr-FR" sz="1200" dirty="0" err="1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Brevitas</a:t>
            </a:r>
            <a:r>
              <a:rPr lang="fr-FR" sz="1200" dirty="0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: https://github.com/Xilinx/brevitas</a:t>
            </a:r>
            <a:endParaRPr sz="1200" dirty="0">
              <a:solidFill>
                <a:schemeClr val="dk1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 panose="020B0604020202020204"/>
              <a:buNone/>
            </a:pPr>
            <a:r>
              <a:rPr lang="fr-FR" sz="1200" dirty="0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Finn: https://github.com/Xilinx/finn</a:t>
            </a:r>
            <a:endParaRPr lang="fr-FR" altLang="en-US" sz="1200" dirty="0">
              <a:solidFill>
                <a:schemeClr val="dk1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272" name="Google Shape;272;p15"/>
          <p:cNvPicPr preferRelativeResize="0"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52435" y="5427980"/>
            <a:ext cx="798830" cy="44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Neural </a:t>
            </a:r>
            <a:r>
              <a:rPr lang="fr-FR" dirty="0"/>
              <a:t>Network Implementation</a:t>
            </a:r>
          </a:p>
        </p:txBody>
      </p:sp>
      <p:graphicFrame>
        <p:nvGraphicFramePr>
          <p:cNvPr id="279" name="Google Shape;279;p16"/>
          <p:cNvGraphicFramePr/>
          <p:nvPr>
            <p:extLst>
              <p:ext uri="{D42A27DB-BD31-4B8C-83A1-F6EECF244321}">
                <p14:modId xmlns:p14="http://schemas.microsoft.com/office/powerpoint/2010/main" val="4009786798"/>
              </p:ext>
            </p:extLst>
          </p:nvPr>
        </p:nvGraphicFramePr>
        <p:xfrm>
          <a:off x="707390" y="4855210"/>
          <a:ext cx="10570210" cy="1040765"/>
        </p:xfrm>
        <a:graphic>
          <a:graphicData uri="http://schemas.openxmlformats.org/drawingml/2006/table">
            <a:tbl>
              <a:tblPr firstRow="1" bandRow="1">
                <a:noFill/>
                <a:tableStyleId>{13C907C3-8879-48DB-AFFE-46FD5306DF90}</a:tableStyleId>
              </a:tblPr>
              <a:tblGrid>
                <a:gridCol w="127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</a:rPr>
                        <a:t>Name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</a:rPr>
                        <a:t>Input Quantization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</a:rPr>
                        <a:t>Weight Quantization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</a:rPr>
                        <a:t>Activation Quantization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</a:rPr>
                        <a:t>Dataset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dk1"/>
                          </a:solidFill>
                        </a:rPr>
                        <a:t>Accuracy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 dirty="0"/>
                        <a:t>TFC_1W1A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1 bit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1 bit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1 bit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MNIST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 dirty="0">
                          <a:solidFill>
                            <a:srgbClr val="FF0000"/>
                          </a:solidFill>
                        </a:rPr>
                        <a:t>93,17%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Zone de texte 9"/>
          <p:cNvSpPr txBox="1"/>
          <p:nvPr/>
        </p:nvSpPr>
        <p:spPr>
          <a:xfrm>
            <a:off x="395605" y="6281420"/>
            <a:ext cx="11193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altLang="en-US" sz="120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Tra, Viet &amp; Kim, Jaeyoung &amp; Khan, Sheraz &amp; Kim, Jongmyon. (2017). Bearing Fault Diagnosis under Variable Speed Using Convolutional Neural Networks and the Stochastic Diagonal Levenberg-Marquardt Algorithm Sensors 17</a:t>
            </a:r>
          </a:p>
        </p:txBody>
      </p:sp>
      <p:pic>
        <p:nvPicPr>
          <p:cNvPr id="12" name="Espace réservé du tableau 11" descr="The-LeNet-5-Architecture-a-convolutional-neural-network"/>
          <p:cNvPicPr>
            <a:picLocks noGrp="1" noChangeAspect="1"/>
          </p:cNvPicPr>
          <p:nvPr>
            <p:ph type="tbl" sz="quarter" idx="12"/>
          </p:nvPr>
        </p:nvPicPr>
        <p:blipFill>
          <a:blip r:embed="rId2"/>
          <a:stretch>
            <a:fillRect/>
          </a:stretch>
        </p:blipFill>
        <p:spPr>
          <a:xfrm>
            <a:off x="1455420" y="1118017"/>
            <a:ext cx="9073515" cy="3106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10410" y="2031147"/>
            <a:ext cx="394335" cy="138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13" name="Zone de texte 12"/>
          <p:cNvSpPr txBox="1"/>
          <p:nvPr/>
        </p:nvSpPr>
        <p:spPr>
          <a:xfrm>
            <a:off x="1902070" y="193970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28 x 28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03270" y="1312327"/>
            <a:ext cx="531495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16" name="Rectangle 15"/>
          <p:cNvSpPr/>
          <p:nvPr/>
        </p:nvSpPr>
        <p:spPr>
          <a:xfrm>
            <a:off x="4710430" y="1312327"/>
            <a:ext cx="531495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17" name="Zone de texte 16"/>
          <p:cNvSpPr txBox="1"/>
          <p:nvPr/>
        </p:nvSpPr>
        <p:spPr>
          <a:xfrm>
            <a:off x="3217988" y="1270417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6 @ 28 x 28</a:t>
            </a:r>
          </a:p>
        </p:txBody>
      </p:sp>
      <p:sp>
        <p:nvSpPr>
          <p:cNvPr id="18" name="Zone de texte 17"/>
          <p:cNvSpPr txBox="1"/>
          <p:nvPr/>
        </p:nvSpPr>
        <p:spPr>
          <a:xfrm>
            <a:off x="4584212" y="1270417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6 @ 14 x 14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37860" y="1312327"/>
            <a:ext cx="601980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21" name="Rectangle 20"/>
          <p:cNvSpPr/>
          <p:nvPr/>
        </p:nvSpPr>
        <p:spPr>
          <a:xfrm>
            <a:off x="6626860" y="1297087"/>
            <a:ext cx="601980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22" name="Zone de texte 21"/>
          <p:cNvSpPr txBox="1"/>
          <p:nvPr/>
        </p:nvSpPr>
        <p:spPr>
          <a:xfrm>
            <a:off x="5580235" y="1277109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16 @ 10 x 10</a:t>
            </a:r>
          </a:p>
        </p:txBody>
      </p:sp>
      <p:sp>
        <p:nvSpPr>
          <p:cNvPr id="23" name="Zone de texte 22"/>
          <p:cNvSpPr txBox="1"/>
          <p:nvPr/>
        </p:nvSpPr>
        <p:spPr>
          <a:xfrm>
            <a:off x="6526091" y="1281847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16 @ 5 x 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10500" y="1747302"/>
            <a:ext cx="289560" cy="19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25" name="Rectangle 24"/>
          <p:cNvSpPr/>
          <p:nvPr/>
        </p:nvSpPr>
        <p:spPr>
          <a:xfrm>
            <a:off x="8585200" y="1838742"/>
            <a:ext cx="289560" cy="10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26" name="Zone de texte 25"/>
          <p:cNvSpPr txBox="1"/>
          <p:nvPr/>
        </p:nvSpPr>
        <p:spPr>
          <a:xfrm>
            <a:off x="7712710" y="172444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120</a:t>
            </a:r>
          </a:p>
        </p:txBody>
      </p:sp>
      <p:sp>
        <p:nvSpPr>
          <p:cNvPr id="27" name="Zone de texte 26"/>
          <p:cNvSpPr txBox="1"/>
          <p:nvPr/>
        </p:nvSpPr>
        <p:spPr>
          <a:xfrm>
            <a:off x="8585200" y="177460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4">
            <a:extLst>
              <a:ext uri="{FF2B5EF4-FFF2-40B4-BE49-F238E27FC236}">
                <a16:creationId xmlns:a16="http://schemas.microsoft.com/office/drawing/2014/main" id="{FD47B321-905A-4574-91F1-670D634E53CB}"/>
              </a:ext>
            </a:extLst>
          </p:cNvPr>
          <p:cNvSpPr txBox="1"/>
          <p:nvPr/>
        </p:nvSpPr>
        <p:spPr>
          <a:xfrm>
            <a:off x="3343483" y="2214906"/>
            <a:ext cx="550503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3200" dirty="0">
                <a:latin typeface="Microsoft Sans Serif" panose="020B0604020202020204" charset="0"/>
                <a:cs typeface="Microsoft Sans Serif" panose="020B0604020202020204" charset="0"/>
              </a:rPr>
              <a:t>IV. </a:t>
            </a:r>
            <a:r>
              <a:rPr lang="fr-FR" altLang="en-US" sz="3200" dirty="0" err="1">
                <a:latin typeface="Microsoft Sans Serif" panose="020B0604020202020204" charset="0"/>
                <a:cs typeface="Microsoft Sans Serif" panose="020B0604020202020204" charset="0"/>
              </a:rPr>
              <a:t>Methodology</a:t>
            </a:r>
            <a:r>
              <a:rPr lang="fr-FR" altLang="en-US" sz="3200" dirty="0">
                <a:latin typeface="Microsoft Sans Serif" panose="020B0604020202020204" charset="0"/>
                <a:cs typeface="Microsoft Sans Serif" panose="020B0604020202020204" charset="0"/>
              </a:rPr>
              <a:t> &amp; Evaluation</a:t>
            </a:r>
          </a:p>
          <a:p>
            <a:endParaRPr lang="fr-FR" altLang="en-US" sz="32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Hardware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Electromagnetic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Cartography</a:t>
            </a: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Overview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of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attack</a:t>
            </a: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Recovered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Images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from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EM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Side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-channels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Hardware Setup</a:t>
            </a:r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31215" y="1467485"/>
            <a:ext cx="5732780" cy="4462145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8" name="Google Shape;288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528810" y="1002665"/>
            <a:ext cx="2132330" cy="27038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7" name="Google Shape;287;p17"/>
          <p:cNvSpPr/>
          <p:nvPr/>
        </p:nvSpPr>
        <p:spPr>
          <a:xfrm>
            <a:off x="7110095" y="3561715"/>
            <a:ext cx="2927350" cy="262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 panose="020B0604020202020204"/>
              <a:buNone/>
            </a:pPr>
            <a:r>
              <a:rPr lang="fr-FR" sz="1600" b="0" i="0" u="sng" strike="noStrike" cap="none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Equipments</a:t>
            </a:r>
            <a:endParaRPr sz="1600" b="0" i="0" u="sng" strike="noStrike" cap="none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indent="0" algn="l" rtl="0">
              <a:lnSpc>
                <a:spcPct val="150000"/>
              </a:lnSpc>
              <a:spcBef>
                <a:spcPts val="565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Times New Roman" panose="02020603050405020304"/>
              <a:buNone/>
            </a:pPr>
            <a:r>
              <a:rPr lang="fr-FR" sz="1600" i="0" u="none" strike="noStrike" cap="none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PYNQ Z1 </a:t>
            </a:r>
            <a:r>
              <a:rPr lang="fr-FR" sz="160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(with </a:t>
            </a:r>
            <a:r>
              <a:rPr lang="fr-FR" sz="1600" i="0" u="none" strike="noStrike" cap="none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Z</a:t>
            </a:r>
            <a:r>
              <a:rPr lang="fr-FR" sz="160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YNQ-7020)</a:t>
            </a:r>
            <a:endParaRPr sz="1600" i="0" u="none" strike="noStrike" cap="none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Times New Roman" panose="02020603050405020304"/>
              <a:buNone/>
            </a:pPr>
            <a:r>
              <a:rPr lang="fr-FR" sz="1600" i="0" u="none" strike="noStrike" cap="none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Customized H-field probe</a:t>
            </a:r>
            <a:endParaRPr sz="1600" i="0" u="none" strike="noStrike" cap="none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Times New Roman" panose="02020603050405020304"/>
              <a:buNone/>
            </a:pPr>
            <a:r>
              <a:rPr lang="fr-FR" sz="1600" i="0" u="none" strike="noStrike" cap="none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Positioner </a:t>
            </a:r>
            <a:endParaRPr sz="1600" i="0" u="none" strike="noStrike" cap="none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Times New Roman" panose="02020603050405020304"/>
              <a:buNone/>
            </a:pPr>
            <a:r>
              <a:rPr lang="fr-FR" sz="1600" i="0" u="none" strike="noStrike" cap="none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Low Noise Amp 30dB</a:t>
            </a:r>
            <a:endParaRPr sz="1600" i="0" u="none" strike="noStrike" cap="none">
              <a:solidFill>
                <a:srgbClr val="000000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Times New Roman" panose="02020603050405020304"/>
              <a:buNone/>
            </a:pPr>
            <a:r>
              <a:rPr lang="fr-FR" sz="160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Oscilloscope </a:t>
            </a:r>
          </a:p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Times New Roman" panose="02020603050405020304"/>
              <a:buNone/>
            </a:pPr>
            <a:r>
              <a:rPr lang="fr-FR" sz="160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Spectrum Analyzer</a:t>
            </a:r>
            <a:endParaRPr sz="160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D9CD0E4-EFDF-47EB-8302-D32B767B0E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4281" r="7500"/>
          <a:stretch/>
        </p:blipFill>
        <p:spPr>
          <a:xfrm>
            <a:off x="396333" y="3339179"/>
            <a:ext cx="5846692" cy="341644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/>
              <a:t>Electromagnetic Cartography</a:t>
            </a:r>
          </a:p>
        </p:txBody>
      </p:sp>
      <p:pic>
        <p:nvPicPr>
          <p:cNvPr id="5" name="Image 4" descr="cartography_complet"/>
          <p:cNvPicPr>
            <a:picLocks noChangeAspect="1"/>
          </p:cNvPicPr>
          <p:nvPr/>
        </p:nvPicPr>
        <p:blipFill>
          <a:blip r:embed="rId3"/>
          <a:srcRect l="19097" t="23814" r="17809" b="30491"/>
          <a:stretch>
            <a:fillRect/>
          </a:stretch>
        </p:blipFill>
        <p:spPr>
          <a:xfrm>
            <a:off x="6923657" y="1032378"/>
            <a:ext cx="3588938" cy="367678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3441065" y="2088515"/>
            <a:ext cx="4000500" cy="138747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608195" y="2088515"/>
            <a:ext cx="2833370" cy="138747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 de texte 9"/>
          <p:cNvSpPr txBox="1"/>
          <p:nvPr/>
        </p:nvSpPr>
        <p:spPr>
          <a:xfrm>
            <a:off x="1553845" y="15906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altLang="en-US"/>
          </a:p>
        </p:txBody>
      </p:sp>
      <p:sp>
        <p:nvSpPr>
          <p:cNvPr id="15" name="Zone de texte 14"/>
          <p:cNvSpPr txBox="1"/>
          <p:nvPr/>
        </p:nvSpPr>
        <p:spPr>
          <a:xfrm>
            <a:off x="6690995" y="5381987"/>
            <a:ext cx="450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altLang="en-US" sz="2000" b="1" dirty="0" err="1">
                <a:sym typeface="+mn-ea"/>
              </a:rPr>
              <a:t>Cartography</a:t>
            </a:r>
            <a:r>
              <a:rPr lang="fr-FR" altLang="en-US" sz="2000" dirty="0">
                <a:sym typeface="+mn-ea"/>
              </a:rPr>
              <a:t> shows the </a:t>
            </a:r>
            <a:r>
              <a:rPr lang="fr-FR" altLang="en-US" sz="2000" u="sng" dirty="0">
                <a:sym typeface="+mn-ea"/>
              </a:rPr>
              <a:t>point of </a:t>
            </a:r>
            <a:r>
              <a:rPr lang="fr-FR" altLang="en-US" sz="2000" u="sng" dirty="0" err="1">
                <a:sym typeface="+mn-ea"/>
              </a:rPr>
              <a:t>interest</a:t>
            </a:r>
            <a:r>
              <a:rPr lang="fr-FR" altLang="en-US" sz="2000" dirty="0">
                <a:sym typeface="+mn-ea"/>
              </a:rPr>
              <a:t> (POI) </a:t>
            </a:r>
            <a:r>
              <a:rPr lang="fr-FR" altLang="en-US" sz="2000" dirty="0" err="1">
                <a:sym typeface="+mn-ea"/>
              </a:rPr>
              <a:t>where</a:t>
            </a:r>
            <a:r>
              <a:rPr lang="fr-FR" altLang="en-US" sz="2000" dirty="0">
                <a:sym typeface="+mn-ea"/>
              </a:rPr>
              <a:t> the </a:t>
            </a:r>
            <a:r>
              <a:rPr lang="fr-FR" altLang="en-US" sz="2000" dirty="0" err="1">
                <a:sym typeface="+mn-ea"/>
              </a:rPr>
              <a:t>highest</a:t>
            </a:r>
            <a:r>
              <a:rPr lang="fr-FR" altLang="en-US" sz="2000" dirty="0">
                <a:sym typeface="+mn-ea"/>
              </a:rPr>
              <a:t> </a:t>
            </a:r>
            <a:r>
              <a:rPr lang="fr-FR" altLang="en-US" sz="2000" dirty="0" err="1">
                <a:sym typeface="+mn-ea"/>
              </a:rPr>
              <a:t>leakage</a:t>
            </a:r>
            <a:r>
              <a:rPr lang="fr-FR" altLang="en-US" sz="2000" dirty="0">
                <a:sym typeface="+mn-ea"/>
              </a:rPr>
              <a:t> lies</a:t>
            </a:r>
          </a:p>
        </p:txBody>
      </p:sp>
      <p:pic>
        <p:nvPicPr>
          <p:cNvPr id="2" name="Espace réservé du contenu 1" descr="colorbar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9916" t="4612" r="13125" b="7100"/>
          <a:stretch/>
        </p:blipFill>
        <p:spPr>
          <a:xfrm>
            <a:off x="10632245" y="1004203"/>
            <a:ext cx="560982" cy="38538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9540226-9D57-4AEC-B084-87373B95F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6855" r="12255" b="12509"/>
          <a:stretch/>
        </p:blipFill>
        <p:spPr>
          <a:xfrm>
            <a:off x="1089037" y="903187"/>
            <a:ext cx="3344166" cy="217205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9873538" y="2088515"/>
            <a:ext cx="9833" cy="9930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468465" y="234007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Hy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/>
              <a:t>Location of Leakage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08BBBC-1C8E-429D-A7F6-0A8CCB4D8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2589" r="1410" b="3061"/>
          <a:stretch/>
        </p:blipFill>
        <p:spPr>
          <a:xfrm>
            <a:off x="1180366" y="948612"/>
            <a:ext cx="9512292" cy="552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Overview of Attack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186903-2548-4E98-A718-B55A46EE8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13738" r="60936"/>
          <a:stretch/>
        </p:blipFill>
        <p:spPr>
          <a:xfrm>
            <a:off x="5749229" y="1615575"/>
            <a:ext cx="3344166" cy="15729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DAF4B9-D1CF-463C-9BAF-6B96DDEB2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6855" r="12255" b="12509"/>
          <a:stretch/>
        </p:blipFill>
        <p:spPr>
          <a:xfrm>
            <a:off x="2405062" y="1203158"/>
            <a:ext cx="3344166" cy="2172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CD03F-3F7D-4315-B87A-C3F7236DF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8" r="9240"/>
          <a:stretch/>
        </p:blipFill>
        <p:spPr>
          <a:xfrm>
            <a:off x="3024014" y="4454236"/>
            <a:ext cx="6076707" cy="174171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B860F2F-6478-4D32-A453-AFC7E50F00C8}"/>
              </a:ext>
            </a:extLst>
          </p:cNvPr>
          <p:cNvCxnSpPr>
            <a:cxnSpLocks/>
          </p:cNvCxnSpPr>
          <p:nvPr/>
        </p:nvCxnSpPr>
        <p:spPr>
          <a:xfrm>
            <a:off x="9073526" y="2348270"/>
            <a:ext cx="0" cy="1560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70D190-E6A3-44C5-B84C-D3A86C555D87}"/>
              </a:ext>
            </a:extLst>
          </p:cNvPr>
          <p:cNvCxnSpPr>
            <a:cxnSpLocks/>
          </p:cNvCxnSpPr>
          <p:nvPr/>
        </p:nvCxnSpPr>
        <p:spPr>
          <a:xfrm>
            <a:off x="2548501" y="3939073"/>
            <a:ext cx="0" cy="14692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BBEDDC7-3772-47F8-BB05-531677DE70DA}"/>
              </a:ext>
            </a:extLst>
          </p:cNvPr>
          <p:cNvCxnSpPr>
            <a:cxnSpLocks/>
          </p:cNvCxnSpPr>
          <p:nvPr/>
        </p:nvCxnSpPr>
        <p:spPr>
          <a:xfrm flipV="1">
            <a:off x="2536316" y="3908337"/>
            <a:ext cx="6537210" cy="307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3E24AE4-6FC0-4492-9E6A-3ABFB75C4DA6}"/>
              </a:ext>
            </a:extLst>
          </p:cNvPr>
          <p:cNvCxnSpPr>
            <a:cxnSpLocks/>
          </p:cNvCxnSpPr>
          <p:nvPr/>
        </p:nvCxnSpPr>
        <p:spPr>
          <a:xfrm>
            <a:off x="2536316" y="5408280"/>
            <a:ext cx="5372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fr-FR" dirty="0"/>
              <a:t>Summary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558665" y="1115060"/>
            <a:ext cx="6109335" cy="5054600"/>
          </a:xfrm>
        </p:spPr>
        <p:txBody>
          <a:bodyPr/>
          <a:lstStyle/>
          <a:p>
            <a:pPr marR="0" lvl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"/>
              <a:buFont typeface="+mj-lt"/>
            </a:pPr>
            <a:r>
              <a:rPr lang="fr-FR" dirty="0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I. Introduction / Motivation</a:t>
            </a:r>
          </a:p>
          <a:p>
            <a:pPr marR="0" lvl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"/>
              <a:buFont typeface="+mj-lt"/>
            </a:pPr>
            <a:r>
              <a:rPr lang="fr-FR" dirty="0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II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.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Related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work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</a:p>
          <a:p>
            <a:pPr marR="0" lvl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"/>
              <a:buFont typeface="+mj-lt"/>
            </a:pP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III. </a:t>
            </a:r>
            <a:r>
              <a:rPr lang="fr-FR" dirty="0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Hardware Platform and NN </a:t>
            </a:r>
            <a:r>
              <a:rPr lang="fr-FR" dirty="0" err="1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implementation</a:t>
            </a:r>
            <a:endParaRPr lang="fr-FR" dirty="0" smtClean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"/>
              <a:buFont typeface="+mj-lt"/>
            </a:pPr>
            <a:r>
              <a:rPr lang="fr-FR" dirty="0" smtClean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IV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.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Methodology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&amp; Evaluation</a:t>
            </a:r>
            <a:endParaRPr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R="0" lvl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"/>
              <a:buFont typeface="+mj-lt"/>
            </a:pP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V. Conclusions</a:t>
            </a:r>
            <a:endParaRPr lang="fr-FR" altLang="en-US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01882" y="1158270"/>
            <a:ext cx="9686290" cy="2106295"/>
          </a:xfrm>
        </p:spPr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First </a:t>
            </a:r>
            <a:r>
              <a:rPr lang="fr-FR" sz="1800" b="1" i="1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step</a:t>
            </a:r>
            <a:r>
              <a:rPr lang="fr-FR" sz="1800" b="1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to </a:t>
            </a:r>
            <a:r>
              <a:rPr lang="fr-FR" sz="1800" b="1" i="1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study</a:t>
            </a:r>
            <a:r>
              <a:rPr lang="fr-FR" sz="1800" b="1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the </a:t>
            </a:r>
            <a:r>
              <a:rPr lang="fr-FR" sz="1800" b="1" i="1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behavior</a:t>
            </a:r>
            <a:r>
              <a:rPr lang="fr-FR" sz="1800" b="1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of EM traces </a:t>
            </a:r>
            <a:r>
              <a:rPr lang="fr-FR" sz="1800" b="1" i="1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with</a:t>
            </a:r>
            <a:r>
              <a:rPr lang="fr-FR" sz="1800" b="1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respect to bits changes </a:t>
            </a:r>
            <a:endParaRPr lang="fr-FR" sz="1800" b="1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Manipulate</a:t>
            </a: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the input images and observe the </a:t>
            </a:r>
            <a:r>
              <a:rPr lang="fr-FR" sz="18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outcome</a:t>
            </a: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trace </a:t>
            </a:r>
            <a:r>
              <a:rPr lang="fr-FR" sz="18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signals</a:t>
            </a: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Calibration images: </a:t>
            </a:r>
            <a:r>
              <a:rPr lang="fr-FR" sz="1800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Black</a:t>
            </a: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, </a:t>
            </a:r>
            <a:r>
              <a:rPr lang="fr-FR" sz="1800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White</a:t>
            </a: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, </a:t>
            </a:r>
            <a:r>
              <a:rPr lang="fr-FR" sz="1800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B&amp;W Lines</a:t>
            </a: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and </a:t>
            </a:r>
            <a:r>
              <a:rPr lang="fr-FR" sz="1800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half</a:t>
            </a:r>
            <a:r>
              <a:rPr lang="fr-FR" sz="1800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sz="1800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Checker </a:t>
            </a:r>
            <a:r>
              <a:rPr lang="fr-FR" sz="1800" i="1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Print</a:t>
            </a:r>
            <a:r>
              <a:rPr lang="fr-FR" sz="1800" i="1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endParaRPr lang="fr-FR" altLang="en-US" sz="1800" i="1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 dirty="0"/>
              <a:t>Calibration Images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09D30F-01E1-4B26-A812-07D2AC96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9" y="3349625"/>
            <a:ext cx="10812744" cy="3091302"/>
          </a:xfrm>
          <a:prstGeom prst="rect">
            <a:avLst/>
          </a:prstGeom>
        </p:spPr>
      </p:pic>
      <p:pic>
        <p:nvPicPr>
          <p:cNvPr id="5" name="Google Shape;333;p23">
            <a:extLst>
              <a:ext uri="{FF2B5EF4-FFF2-40B4-BE49-F238E27FC236}">
                <a16:creationId xmlns:a16="http://schemas.microsoft.com/office/drawing/2014/main" id="{D808FC45-C583-4950-A67A-AD0FB8B4D87B}"/>
              </a:ext>
            </a:extLst>
          </p:cNvPr>
          <p:cNvPicPr preferRelativeResize="0"/>
          <p:nvPr/>
        </p:nvPicPr>
        <p:blipFill rotWithShape="1">
          <a:blip r:embed="rId3"/>
          <a:srcRect l="5008" t="4319" r="1847" b="5887"/>
          <a:stretch>
            <a:fillRect/>
          </a:stretch>
        </p:blipFill>
        <p:spPr>
          <a:xfrm rot="10800000" flipV="1">
            <a:off x="8663953" y="3606691"/>
            <a:ext cx="2509567" cy="251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 dirty="0"/>
              <a:t>Calibration Images</a:t>
            </a:r>
          </a:p>
        </p:txBody>
      </p:sp>
      <p:pic>
        <p:nvPicPr>
          <p:cNvPr id="324" name="Google Shape;324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405255" y="1127125"/>
            <a:ext cx="2512060" cy="251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72235" y="3959860"/>
            <a:ext cx="2545080" cy="254508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2"/>
          <p:cNvSpPr/>
          <p:nvPr/>
        </p:nvSpPr>
        <p:spPr>
          <a:xfrm>
            <a:off x="5005070" y="2164080"/>
            <a:ext cx="814070" cy="6134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4996815" y="4974590"/>
            <a:ext cx="822325" cy="6134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Zone de texte 10"/>
          <p:cNvSpPr txBox="1"/>
          <p:nvPr/>
        </p:nvSpPr>
        <p:spPr>
          <a:xfrm rot="16200000">
            <a:off x="6293408" y="2197100"/>
            <a:ext cx="10020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>
                <a:latin typeface="Microsoft Sans Serif" panose="020B0604020202020204" charset="0"/>
                <a:cs typeface="Microsoft Sans Serif" panose="020B0604020202020204" charset="0"/>
              </a:rPr>
              <a:t>Voltage in V</a:t>
            </a:r>
          </a:p>
        </p:txBody>
      </p:sp>
      <p:sp>
        <p:nvSpPr>
          <p:cNvPr id="12" name="Zone de texte 11"/>
          <p:cNvSpPr txBox="1"/>
          <p:nvPr/>
        </p:nvSpPr>
        <p:spPr>
          <a:xfrm rot="16200000">
            <a:off x="6228407" y="4911032"/>
            <a:ext cx="10020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>
                <a:latin typeface="Microsoft Sans Serif" panose="020B0604020202020204" charset="0"/>
                <a:cs typeface="Microsoft Sans Serif" panose="020B0604020202020204" charset="0"/>
              </a:rPr>
              <a:t>Voltage in V</a:t>
            </a:r>
          </a:p>
        </p:txBody>
      </p:sp>
      <p:sp>
        <p:nvSpPr>
          <p:cNvPr id="13" name="Zone de texte 12"/>
          <p:cNvSpPr txBox="1"/>
          <p:nvPr/>
        </p:nvSpPr>
        <p:spPr>
          <a:xfrm>
            <a:off x="8689340" y="3517063"/>
            <a:ext cx="81280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Time in ns</a:t>
            </a:r>
          </a:p>
        </p:txBody>
      </p:sp>
      <p:sp>
        <p:nvSpPr>
          <p:cNvPr id="14" name="Zone de texte 13"/>
          <p:cNvSpPr txBox="1"/>
          <p:nvPr/>
        </p:nvSpPr>
        <p:spPr>
          <a:xfrm>
            <a:off x="8766271" y="6414770"/>
            <a:ext cx="81280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 dirty="0"/>
              <a:t>Time in 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C7CBFC-5012-43F7-B28F-D1F7DACA3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97" y="940860"/>
            <a:ext cx="3982720" cy="25992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969FA9B-A5A0-42B5-9ACD-84A4A3870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3815237"/>
            <a:ext cx="3982720" cy="259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 dirty="0"/>
              <a:t>Calibration Images</a:t>
            </a:r>
          </a:p>
        </p:txBody>
      </p:sp>
      <p:pic>
        <p:nvPicPr>
          <p:cNvPr id="334" name="Google Shape;334;p23"/>
          <p:cNvPicPr preferRelativeResize="0"/>
          <p:nvPr/>
        </p:nvPicPr>
        <p:blipFill rotWithShape="1">
          <a:blip r:embed="rId2"/>
          <a:srcRect l="5009" t="3691" r="2455" b="5288"/>
          <a:stretch>
            <a:fillRect/>
          </a:stretch>
        </p:blipFill>
        <p:spPr>
          <a:xfrm rot="10800000" flipV="1">
            <a:off x="1616726" y="977592"/>
            <a:ext cx="247396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3"/>
          <p:cNvSpPr/>
          <p:nvPr/>
        </p:nvSpPr>
        <p:spPr>
          <a:xfrm flipV="1">
            <a:off x="5212525" y="1943441"/>
            <a:ext cx="824230" cy="6140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35;p23"/>
          <p:cNvSpPr/>
          <p:nvPr/>
        </p:nvSpPr>
        <p:spPr>
          <a:xfrm flipV="1">
            <a:off x="5212525" y="4876800"/>
            <a:ext cx="824230" cy="6140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Espace réservé du contenu 6" descr="checker_print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119620" y="3928110"/>
            <a:ext cx="3620770" cy="2325370"/>
          </a:xfrm>
          <a:prstGeom prst="rect">
            <a:avLst/>
          </a:prstGeom>
        </p:spPr>
      </p:pic>
      <p:sp>
        <p:nvSpPr>
          <p:cNvPr id="10" name="Zone de texte 9"/>
          <p:cNvSpPr txBox="1"/>
          <p:nvPr/>
        </p:nvSpPr>
        <p:spPr>
          <a:xfrm rot="16200000">
            <a:off x="6463030" y="2186305"/>
            <a:ext cx="10020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>
                <a:latin typeface="Microsoft Sans Serif" panose="020B0604020202020204" charset="0"/>
                <a:cs typeface="Microsoft Sans Serif" panose="020B0604020202020204" charset="0"/>
              </a:rPr>
              <a:t>Voltage in V</a:t>
            </a:r>
          </a:p>
        </p:txBody>
      </p:sp>
      <p:sp>
        <p:nvSpPr>
          <p:cNvPr id="11" name="Zone de texte 10"/>
          <p:cNvSpPr txBox="1"/>
          <p:nvPr/>
        </p:nvSpPr>
        <p:spPr>
          <a:xfrm rot="16200000">
            <a:off x="6480810" y="5037455"/>
            <a:ext cx="10020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>
                <a:latin typeface="Microsoft Sans Serif" panose="020B0604020202020204" charset="0"/>
                <a:cs typeface="Microsoft Sans Serif" panose="020B0604020202020204" charset="0"/>
              </a:rPr>
              <a:t>Voltage in V</a:t>
            </a:r>
          </a:p>
        </p:txBody>
      </p:sp>
      <p:sp>
        <p:nvSpPr>
          <p:cNvPr id="13" name="Zone de texte 12"/>
          <p:cNvSpPr txBox="1"/>
          <p:nvPr/>
        </p:nvSpPr>
        <p:spPr>
          <a:xfrm>
            <a:off x="8721090" y="3469005"/>
            <a:ext cx="8839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>
                <a:latin typeface="Microsoft Sans Serif" panose="020B0604020202020204" charset="0"/>
                <a:cs typeface="Microsoft Sans Serif" panose="020B0604020202020204" charset="0"/>
              </a:rPr>
              <a:t>Time in ns</a:t>
            </a:r>
          </a:p>
        </p:txBody>
      </p:sp>
      <p:sp>
        <p:nvSpPr>
          <p:cNvPr id="12" name="Zone de texte 11"/>
          <p:cNvSpPr txBox="1"/>
          <p:nvPr/>
        </p:nvSpPr>
        <p:spPr>
          <a:xfrm>
            <a:off x="8816340" y="6407150"/>
            <a:ext cx="8839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200">
                <a:latin typeface="Microsoft Sans Serif" panose="020B0604020202020204" charset="0"/>
                <a:cs typeface="Microsoft Sans Serif" panose="020B0604020202020204" charset="0"/>
              </a:rPr>
              <a:t>Time in ns</a:t>
            </a:r>
          </a:p>
        </p:txBody>
      </p:sp>
      <p:pic>
        <p:nvPicPr>
          <p:cNvPr id="3" name="Espace réservé du contenu 2" descr="B&amp;W"/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7119620" y="1105535"/>
            <a:ext cx="3620770" cy="2363470"/>
          </a:xfrm>
          <a:prstGeom prst="rect">
            <a:avLst/>
          </a:prstGeom>
        </p:spPr>
      </p:pic>
      <p:pic>
        <p:nvPicPr>
          <p:cNvPr id="14" name="Google Shape;333;p23">
            <a:extLst>
              <a:ext uri="{FF2B5EF4-FFF2-40B4-BE49-F238E27FC236}">
                <a16:creationId xmlns:a16="http://schemas.microsoft.com/office/drawing/2014/main" id="{DAF1D822-34D9-4E86-81EF-4892EE480E84}"/>
              </a:ext>
            </a:extLst>
          </p:cNvPr>
          <p:cNvPicPr preferRelativeResize="0"/>
          <p:nvPr/>
        </p:nvPicPr>
        <p:blipFill rotWithShape="1">
          <a:blip r:embed="rId5"/>
          <a:srcRect l="5008" t="4319" r="1847" b="5887"/>
          <a:stretch>
            <a:fillRect/>
          </a:stretch>
        </p:blipFill>
        <p:spPr>
          <a:xfrm rot="10800000" flipV="1">
            <a:off x="1594081" y="3926840"/>
            <a:ext cx="2423160" cy="251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 dirty="0"/>
              <a:t>Signal </a:t>
            </a:r>
            <a:r>
              <a:rPr lang="fr-FR" altLang="en-US" dirty="0" err="1"/>
              <a:t>Processing</a:t>
            </a:r>
            <a:endParaRPr lang="fr-FR" altLang="en-US" dirty="0"/>
          </a:p>
        </p:txBody>
      </p:sp>
      <p:sp>
        <p:nvSpPr>
          <p:cNvPr id="8" name="Zone de texte 7"/>
          <p:cNvSpPr txBox="1"/>
          <p:nvPr/>
        </p:nvSpPr>
        <p:spPr>
          <a:xfrm>
            <a:off x="6915757" y="2098833"/>
            <a:ext cx="465249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altLang="en-US" i="1" dirty="0" err="1">
                <a:solidFill>
                  <a:srgbClr val="FF0000"/>
                </a:solidFill>
                <a:sym typeface="+mn-ea"/>
              </a:rPr>
              <a:t>Averaging</a:t>
            </a:r>
            <a:r>
              <a:rPr lang="fr-FR" altLang="en-US" dirty="0">
                <a:solidFill>
                  <a:srgbClr val="FF0000"/>
                </a:solidFill>
                <a:sym typeface="+mn-ea"/>
              </a:rPr>
              <a:t> (x 200) to </a:t>
            </a:r>
            <a:r>
              <a:rPr lang="fr-FR" altLang="en-US" dirty="0" err="1">
                <a:solidFill>
                  <a:srgbClr val="FF0000"/>
                </a:solidFill>
                <a:sym typeface="+mn-ea"/>
              </a:rPr>
              <a:t>remove</a:t>
            </a:r>
            <a:r>
              <a:rPr lang="fr-FR" alt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  <a:sym typeface="+mn-ea"/>
              </a:rPr>
              <a:t>noise</a:t>
            </a:r>
            <a:endParaRPr lang="fr-FR" altLang="en-US" dirty="0">
              <a:solidFill>
                <a:srgbClr val="FF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altLang="en-US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altLang="en-US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en-US" dirty="0">
                <a:sym typeface="+mn-ea"/>
              </a:rPr>
              <a:t>Possible </a:t>
            </a:r>
            <a:r>
              <a:rPr lang="fr-FR" altLang="en-US" dirty="0" err="1">
                <a:sym typeface="+mn-ea"/>
              </a:rPr>
              <a:t>thanks</a:t>
            </a:r>
            <a:r>
              <a:rPr lang="fr-FR" altLang="en-US" dirty="0">
                <a:sym typeface="+mn-ea"/>
              </a:rPr>
              <a:t> to data </a:t>
            </a:r>
            <a:r>
              <a:rPr lang="fr-FR" altLang="en-US" dirty="0" err="1">
                <a:sym typeface="+mn-ea"/>
              </a:rPr>
              <a:t>independant</a:t>
            </a:r>
            <a:r>
              <a:rPr lang="fr-FR" altLang="en-US" dirty="0">
                <a:sym typeface="+mn-ea"/>
              </a:rPr>
              <a:t> </a:t>
            </a:r>
            <a:r>
              <a:rPr lang="fr-FR" altLang="en-US" dirty="0" err="1">
                <a:sym typeface="+mn-ea"/>
              </a:rPr>
              <a:t>signals</a:t>
            </a:r>
            <a:r>
              <a:rPr lang="fr-FR" altLang="en-US" dirty="0">
                <a:sym typeface="+mn-ea"/>
              </a:rPr>
              <a:t>: </a:t>
            </a:r>
            <a:r>
              <a:rPr lang="fr-FR" altLang="en-US" dirty="0" err="1">
                <a:sym typeface="+mn-ea"/>
              </a:rPr>
              <a:t>pre</a:t>
            </a:r>
            <a:r>
              <a:rPr lang="fr-FR" altLang="en-US" dirty="0">
                <a:sym typeface="+mn-ea"/>
              </a:rPr>
              <a:t>-amble and post-amble </a:t>
            </a:r>
            <a:r>
              <a:rPr lang="fr-FR" altLang="en-US" dirty="0" err="1">
                <a:sym typeface="+mn-ea"/>
              </a:rPr>
              <a:t>which</a:t>
            </a:r>
            <a:r>
              <a:rPr lang="fr-FR" altLang="en-US" dirty="0">
                <a:sym typeface="+mn-ea"/>
              </a:rPr>
              <a:t> frames the </a:t>
            </a:r>
            <a:r>
              <a:rPr lang="fr-FR" altLang="en-US" dirty="0">
                <a:solidFill>
                  <a:srgbClr val="C00000"/>
                </a:solidFill>
                <a:sym typeface="+mn-ea"/>
              </a:rPr>
              <a:t>data traces</a:t>
            </a:r>
            <a:endParaRPr lang="fr-FR" altLang="en-US" dirty="0">
              <a:solidFill>
                <a:srgbClr val="C00000"/>
              </a:solidFill>
            </a:endParaRPr>
          </a:p>
          <a:p>
            <a:endParaRPr lang="fr-FR" alt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9447C3-DDF4-4D70-9208-902767CE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5194" r="6788"/>
          <a:stretch/>
        </p:blipFill>
        <p:spPr>
          <a:xfrm>
            <a:off x="304801" y="1288461"/>
            <a:ext cx="6358272" cy="51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/>
              <a:t>Peak Analysis</a:t>
            </a:r>
          </a:p>
        </p:txBody>
      </p:sp>
      <p:pic>
        <p:nvPicPr>
          <p:cNvPr id="350" name="Google Shape;350;p26"/>
          <p:cNvPicPr preferRelativeResize="0"/>
          <p:nvPr/>
        </p:nvPicPr>
        <p:blipFill rotWithShape="1">
          <a:blip r:embed="rId2"/>
          <a:srcRect l="8949" t="3716" r="2924" b="9485"/>
          <a:stretch>
            <a:fillRect/>
          </a:stretch>
        </p:blipFill>
        <p:spPr>
          <a:xfrm>
            <a:off x="5904865" y="1431925"/>
            <a:ext cx="3243580" cy="186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6"/>
          <p:cNvPicPr preferRelativeResize="0"/>
          <p:nvPr/>
        </p:nvPicPr>
        <p:blipFill rotWithShape="1">
          <a:blip r:embed="rId3"/>
          <a:srcRect l="9482" t="2515" r="2809" b="9564"/>
          <a:stretch>
            <a:fillRect/>
          </a:stretch>
        </p:blipFill>
        <p:spPr>
          <a:xfrm>
            <a:off x="2346960" y="1480185"/>
            <a:ext cx="2661920" cy="176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 rotWithShape="1">
          <a:blip r:embed="rId4"/>
          <a:srcRect l="4438" t="4954" r="2374" b="4555"/>
          <a:stretch>
            <a:fillRect/>
          </a:stretch>
        </p:blipFill>
        <p:spPr>
          <a:xfrm>
            <a:off x="534035" y="1798320"/>
            <a:ext cx="1118870" cy="111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6"/>
          <p:cNvPicPr preferRelativeResize="0"/>
          <p:nvPr/>
        </p:nvPicPr>
        <p:blipFill rotWithShape="1">
          <a:blip r:embed="rId5"/>
          <a:srcRect l="5116" t="4631" r="1459" b="4631"/>
          <a:stretch>
            <a:fillRect/>
          </a:stretch>
        </p:blipFill>
        <p:spPr>
          <a:xfrm>
            <a:off x="10243185" y="1627505"/>
            <a:ext cx="1498600" cy="14757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6"/>
          <p:cNvCxnSpPr>
            <a:stCxn id="352" idx="3"/>
            <a:endCxn id="351" idx="1"/>
          </p:cNvCxnSpPr>
          <p:nvPr/>
        </p:nvCxnSpPr>
        <p:spPr>
          <a:xfrm>
            <a:off x="1653150" y="2357679"/>
            <a:ext cx="694055" cy="762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5" name="Google Shape;355;p26"/>
          <p:cNvCxnSpPr>
            <a:stCxn id="351" idx="3"/>
            <a:endCxn id="350" idx="1"/>
          </p:cNvCxnSpPr>
          <p:nvPr/>
        </p:nvCxnSpPr>
        <p:spPr>
          <a:xfrm flipV="1">
            <a:off x="5008582" y="2364870"/>
            <a:ext cx="895985" cy="63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p26"/>
          <p:cNvCxnSpPr>
            <a:stCxn id="350" idx="3"/>
            <a:endCxn id="353" idx="1"/>
          </p:cNvCxnSpPr>
          <p:nvPr/>
        </p:nvCxnSpPr>
        <p:spPr>
          <a:xfrm>
            <a:off x="9148654" y="2364663"/>
            <a:ext cx="1094740" cy="635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57" name="Google Shape;357;p2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171440" y="1882775"/>
            <a:ext cx="340360" cy="340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26"/>
          <p:cNvCxnSpPr/>
          <p:nvPr/>
        </p:nvCxnSpPr>
        <p:spPr>
          <a:xfrm>
            <a:off x="6187440" y="1586230"/>
            <a:ext cx="0" cy="94043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0" name="Google Shape;360;p26"/>
          <p:cNvCxnSpPr/>
          <p:nvPr/>
        </p:nvCxnSpPr>
        <p:spPr>
          <a:xfrm>
            <a:off x="8726170" y="1586230"/>
            <a:ext cx="0" cy="937260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1" name="Google Shape;361;p26"/>
          <p:cNvCxnSpPr/>
          <p:nvPr/>
        </p:nvCxnSpPr>
        <p:spPr>
          <a:xfrm>
            <a:off x="7456805" y="1586865"/>
            <a:ext cx="0" cy="932180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" name="Google Shape;362;p26"/>
          <p:cNvCxnSpPr/>
          <p:nvPr/>
        </p:nvCxnSpPr>
        <p:spPr>
          <a:xfrm>
            <a:off x="6187440" y="1586230"/>
            <a:ext cx="1269365" cy="63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" name="Google Shape;363;p26"/>
          <p:cNvCxnSpPr/>
          <p:nvPr/>
        </p:nvCxnSpPr>
        <p:spPr>
          <a:xfrm>
            <a:off x="7456805" y="2519045"/>
            <a:ext cx="1240790" cy="0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" name="Google Shape;364;p26"/>
          <p:cNvCxnSpPr/>
          <p:nvPr/>
        </p:nvCxnSpPr>
        <p:spPr>
          <a:xfrm>
            <a:off x="8726170" y="1586865"/>
            <a:ext cx="422275" cy="0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26"/>
          <p:cNvCxnSpPr/>
          <p:nvPr/>
        </p:nvCxnSpPr>
        <p:spPr>
          <a:xfrm>
            <a:off x="5904865" y="2506980"/>
            <a:ext cx="282575" cy="0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352;p12"/>
          <p:cNvSpPr txBox="1"/>
          <p:nvPr/>
        </p:nvSpPr>
        <p:spPr>
          <a:xfrm>
            <a:off x="1984375" y="3646170"/>
            <a:ext cx="3187065" cy="276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P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eaks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(positive or negative) represent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s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transition of pixel values between two consecutive clock cycles.</a:t>
            </a:r>
            <a:endParaRPr sz="1400" b="0" i="0" u="none" strike="noStrike" cap="none" dirty="0">
              <a:solidFill>
                <a:srgbClr val="000000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If transition goes up,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e.g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, from 0 to 255, a positive peak will occur with the highest V value and vice versa</a:t>
            </a:r>
          </a:p>
        </p:txBody>
      </p:sp>
      <p:sp>
        <p:nvSpPr>
          <p:cNvPr id="371" name="Google Shape;371;p12"/>
          <p:cNvSpPr txBox="1"/>
          <p:nvPr/>
        </p:nvSpPr>
        <p:spPr>
          <a:xfrm>
            <a:off x="5739765" y="3683635"/>
            <a:ext cx="3573780" cy="20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00000"/>
              <a:buNone/>
            </a:pP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-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Initiate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an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empty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matrix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with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only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zeros</a:t>
            </a:r>
            <a:endParaRPr lang="fr-FR" altLang="en-US" sz="1400" b="0" i="0" u="none" strike="noStrike" cap="none" dirty="0">
              <a:solidFill>
                <a:srgbClr val="000000"/>
              </a:solidFill>
              <a:latin typeface="Microsoft Sans Serif" panose="020B0604020202020204" charset="0"/>
              <a:ea typeface="Arial" panose="020B0604020202020204"/>
              <a:cs typeface="Microsoft Sans Serif" panose="020B0604020202020204" charset="0"/>
              <a:sym typeface="Arial" panose="020B0604020202020204"/>
            </a:endParaRPr>
          </a:p>
          <a:p>
            <a:pPr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00000"/>
              <a:buNone/>
            </a:pP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-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Defines a </a:t>
            </a:r>
            <a:r>
              <a:rPr lang="en-US" sz="1400" dirty="0">
                <a:latin typeface="Microsoft Sans Serif" panose="020B0604020202020204" charset="0"/>
                <a:cs typeface="Microsoft Sans Serif" panose="020B0604020202020204" charset="0"/>
              </a:rPr>
              <a:t>threshold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Microsoft Sans Serif" panose="020B0604020202020204" charset="0"/>
              <a:ea typeface="Arial" panose="020B0604020202020204"/>
              <a:cs typeface="Microsoft Sans Serif" panose="020B0604020202020204" charset="0"/>
              <a:sym typeface="Arial" panose="020B0604020202020204"/>
            </a:endParaRPr>
          </a:p>
          <a:p>
            <a:pPr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00000"/>
              <a:buNone/>
            </a:pP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-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Detects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positive edge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=&gt;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white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pixel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(255)</a:t>
            </a:r>
            <a:endParaRPr sz="1400" b="0" i="0" u="none" strike="noStrike" cap="none" dirty="0">
              <a:solidFill>
                <a:srgbClr val="000000"/>
              </a:solidFill>
              <a:latin typeface="Microsoft Sans Serif" panose="020B0604020202020204" charset="0"/>
              <a:ea typeface="Arial" panose="020B0604020202020204"/>
              <a:cs typeface="Microsoft Sans Serif" panose="020B0604020202020204" charset="0"/>
              <a:sym typeface="Arial" panose="020B0604020202020204"/>
            </a:endParaRPr>
          </a:p>
          <a:p>
            <a:pPr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00000"/>
              <a:buNone/>
            </a:pP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-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Maintain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white (255)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value</a:t>
            </a:r>
            <a:endParaRPr sz="1400" b="0" i="0" u="none" strike="noStrike" cap="none" dirty="0">
              <a:solidFill>
                <a:srgbClr val="000000"/>
              </a:solidFill>
              <a:latin typeface="Microsoft Sans Serif" panose="020B0604020202020204" charset="0"/>
              <a:ea typeface="Arial" panose="020B0604020202020204"/>
              <a:cs typeface="Microsoft Sans Serif" panose="020B0604020202020204" charset="0"/>
              <a:sym typeface="Arial" panose="020B0604020202020204"/>
            </a:endParaRPr>
          </a:p>
          <a:p>
            <a:pPr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00000"/>
              <a:buNone/>
            </a:pP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-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Detects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negative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</a:t>
            </a: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edge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=&gt;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pixel goes black (0)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value.</a:t>
            </a:r>
          </a:p>
        </p:txBody>
      </p:sp>
      <p:sp>
        <p:nvSpPr>
          <p:cNvPr id="6" name="Google Shape;360;p12"/>
          <p:cNvSpPr txBox="1"/>
          <p:nvPr/>
        </p:nvSpPr>
        <p:spPr>
          <a:xfrm>
            <a:off x="419100" y="3744595"/>
            <a:ext cx="13493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Input to </a:t>
            </a:r>
            <a:r>
              <a:rPr lang="fr-FR" altLang="en-US" sz="1400" b="0" i="0" u="none" strike="noStrike" cap="none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NN</a:t>
            </a:r>
          </a:p>
        </p:txBody>
      </p:sp>
      <p:sp>
        <p:nvSpPr>
          <p:cNvPr id="8" name="Google Shape;360;p12"/>
          <p:cNvSpPr txBox="1"/>
          <p:nvPr/>
        </p:nvSpPr>
        <p:spPr>
          <a:xfrm>
            <a:off x="10130155" y="3744595"/>
            <a:ext cx="172529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fr-FR" altLang="en-US" sz="1400" b="0" i="0" u="none" strike="noStrike" cap="none" dirty="0" err="1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Recovered</a:t>
            </a:r>
            <a:r>
              <a:rPr lang="fr-FR" altLang="en-US" sz="1400" b="0" i="0" u="none" strike="noStrike" cap="none" dirty="0">
                <a:solidFill>
                  <a:srgbClr val="000000"/>
                </a:solidFill>
                <a:latin typeface="Microsoft Sans Serif" panose="020B0604020202020204" charset="0"/>
                <a:ea typeface="Arial" panose="020B0604020202020204"/>
                <a:cs typeface="Microsoft Sans Serif" panose="020B0604020202020204" charset="0"/>
                <a:sym typeface="Arial" panose="020B0604020202020204"/>
              </a:rPr>
              <a:t>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/>
              <a:t>Recovered MNIST Images</a:t>
            </a:r>
          </a:p>
        </p:txBody>
      </p:sp>
      <p:pic>
        <p:nvPicPr>
          <p:cNvPr id="5" name="Image 4" descr="mnist0_4"/>
          <p:cNvPicPr>
            <a:picLocks noChangeAspect="1"/>
          </p:cNvPicPr>
          <p:nvPr/>
        </p:nvPicPr>
        <p:blipFill>
          <a:blip r:embed="rId2"/>
          <a:srcRect l="813" b="2356"/>
          <a:stretch>
            <a:fillRect/>
          </a:stretch>
        </p:blipFill>
        <p:spPr>
          <a:xfrm>
            <a:off x="3620135" y="1125855"/>
            <a:ext cx="6741795" cy="2658110"/>
          </a:xfrm>
          <a:prstGeom prst="rect">
            <a:avLst/>
          </a:prstGeom>
        </p:spPr>
      </p:pic>
      <p:pic>
        <p:nvPicPr>
          <p:cNvPr id="6" name="Image 5" descr="mnist5_9"/>
          <p:cNvPicPr>
            <a:picLocks noChangeAspect="1"/>
          </p:cNvPicPr>
          <p:nvPr/>
        </p:nvPicPr>
        <p:blipFill>
          <a:blip r:embed="rId3"/>
          <a:srcRect l="794" b="2321"/>
          <a:stretch>
            <a:fillRect/>
          </a:stretch>
        </p:blipFill>
        <p:spPr>
          <a:xfrm>
            <a:off x="3620135" y="3937000"/>
            <a:ext cx="6824980" cy="2699385"/>
          </a:xfrm>
          <a:prstGeom prst="rect">
            <a:avLst/>
          </a:prstGeom>
        </p:spPr>
      </p:pic>
      <p:sp>
        <p:nvSpPr>
          <p:cNvPr id="2" name="Zone de texte 1"/>
          <p:cNvSpPr txBox="1"/>
          <p:nvPr/>
        </p:nvSpPr>
        <p:spPr>
          <a:xfrm>
            <a:off x="1334135" y="161734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>
                <a:latin typeface="Microsoft Sans Serif" panose="020B0604020202020204" charset="0"/>
                <a:cs typeface="Microsoft Sans Serif" panose="020B0604020202020204" charset="0"/>
              </a:rPr>
              <a:t>Original Image</a:t>
            </a:r>
          </a:p>
        </p:txBody>
      </p:sp>
      <p:sp>
        <p:nvSpPr>
          <p:cNvPr id="3" name="Zone de texte 2"/>
          <p:cNvSpPr txBox="1"/>
          <p:nvPr/>
        </p:nvSpPr>
        <p:spPr>
          <a:xfrm>
            <a:off x="1334135" y="43922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>
                <a:latin typeface="Microsoft Sans Serif" panose="020B0604020202020204" charset="0"/>
                <a:cs typeface="Microsoft Sans Serif" panose="020B0604020202020204" charset="0"/>
              </a:rPr>
              <a:t>Original Image</a:t>
            </a:r>
          </a:p>
        </p:txBody>
      </p:sp>
      <p:sp>
        <p:nvSpPr>
          <p:cNvPr id="7" name="Zone de texte 6"/>
          <p:cNvSpPr txBox="1"/>
          <p:nvPr/>
        </p:nvSpPr>
        <p:spPr>
          <a:xfrm>
            <a:off x="1334135" y="3004820"/>
            <a:ext cx="19837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>
                <a:latin typeface="Microsoft Sans Serif" panose="020B0604020202020204" charset="0"/>
                <a:cs typeface="Microsoft Sans Serif" panose="020B0604020202020204" charset="0"/>
              </a:rPr>
              <a:t>Recovered Image</a:t>
            </a:r>
          </a:p>
        </p:txBody>
      </p:sp>
      <p:sp>
        <p:nvSpPr>
          <p:cNvPr id="8" name="Zone de texte 7"/>
          <p:cNvSpPr txBox="1"/>
          <p:nvPr/>
        </p:nvSpPr>
        <p:spPr>
          <a:xfrm>
            <a:off x="1334135" y="5779770"/>
            <a:ext cx="19837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>
                <a:latin typeface="Microsoft Sans Serif" panose="020B0604020202020204" charset="0"/>
                <a:cs typeface="Microsoft Sans Serif" panose="020B0604020202020204" charset="0"/>
              </a:rPr>
              <a:t>Recovered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4">
            <a:extLst>
              <a:ext uri="{FF2B5EF4-FFF2-40B4-BE49-F238E27FC236}">
                <a16:creationId xmlns:a16="http://schemas.microsoft.com/office/drawing/2014/main" id="{B05448EF-7235-4F6F-B42B-D13CBB988ACE}"/>
              </a:ext>
            </a:extLst>
          </p:cNvPr>
          <p:cNvSpPr txBox="1"/>
          <p:nvPr/>
        </p:nvSpPr>
        <p:spPr>
          <a:xfrm>
            <a:off x="4417371" y="3038945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3200" dirty="0">
                <a:latin typeface="Microsoft Sans Serif" panose="020B0604020202020204" charset="0"/>
                <a:cs typeface="Microsoft Sans Serif" panose="020B0604020202020204" charset="0"/>
              </a:rPr>
              <a:t>V. Conclusion</a:t>
            </a:r>
          </a:p>
        </p:txBody>
      </p:sp>
    </p:spTree>
    <p:extLst>
      <p:ext uri="{BB962C8B-B14F-4D97-AF65-F5344CB8AC3E}">
        <p14:creationId xmlns:p14="http://schemas.microsoft.com/office/powerpoint/2010/main" val="22345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 dirty="0"/>
              <a:t>Conclusion</a:t>
            </a:r>
          </a:p>
        </p:txBody>
      </p:sp>
      <p:sp>
        <p:nvSpPr>
          <p:cNvPr id="5" name="Zone de texte 4"/>
          <p:cNvSpPr txBox="1"/>
          <p:nvPr/>
        </p:nvSpPr>
        <p:spPr>
          <a:xfrm>
            <a:off x="1343590" y="1348867"/>
            <a:ext cx="9177454" cy="128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a) AXI data buses on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SoC-FPGAs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are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vulnerable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to EM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side-channel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attacks</a:t>
            </a:r>
            <a:endParaRPr lang="fr-FR" altLang="en-US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b)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Experimented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using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popular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BNN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framework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c)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Implementable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on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other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application as long as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there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is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hardwired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on-chip bus</a:t>
            </a:r>
          </a:p>
        </p:txBody>
      </p:sp>
      <p:sp>
        <p:nvSpPr>
          <p:cNvPr id="6" name="Zone de texte 5"/>
          <p:cNvSpPr txBox="1"/>
          <p:nvPr/>
        </p:nvSpPr>
        <p:spPr>
          <a:xfrm>
            <a:off x="700483" y="3419821"/>
            <a:ext cx="10577114" cy="277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altLang="en-US" sz="2000" u="sng" dirty="0">
                <a:latin typeface="Microsoft Sans Serif" panose="020B0604020202020204" charset="0"/>
                <a:cs typeface="Microsoft Sans Serif" panose="020B0604020202020204" charset="0"/>
              </a:rPr>
              <a:t>Publications</a:t>
            </a: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fr-FR" altLang="en-US" sz="14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The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extended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version of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this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work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has been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accepted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in;</a:t>
            </a:r>
          </a:p>
          <a:p>
            <a:pPr algn="just">
              <a:lnSpc>
                <a:spcPct val="150000"/>
              </a:lnSpc>
            </a:pPr>
            <a:endParaRPr lang="fr-FR" altLang="en-US" sz="14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«</a:t>
            </a:r>
            <a:r>
              <a:rPr lang="en-US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Bus </a:t>
            </a:r>
            <a:r>
              <a:rPr lang="en-US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Electrocardiogram:Vulnerability</a:t>
            </a:r>
            <a:r>
              <a:rPr lang="en-US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of SoC-FPGA Internal AXI Bus to Electromagnetic Side-Channel Analysis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» in the International Symposium and Exhibition on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Electromagnetic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Compatibility (</a:t>
            </a:r>
            <a:r>
              <a:rPr lang="fr-FR" altLang="en-US" sz="1400" i="1" dirty="0">
                <a:latin typeface="Microsoft Sans Serif" panose="020B0604020202020204" charset="0"/>
                <a:cs typeface="Microsoft Sans Serif" panose="020B0604020202020204" charset="0"/>
              </a:rPr>
              <a:t>EMC Europe 2023 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« </a:t>
            </a:r>
            <a:r>
              <a:rPr lang="en-US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You Only Get One-Shot: Eavesdropping Input Images to Neural Network by Spying SoC-FPGA Internal Bus 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» in the 18th International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Conference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on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Availability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, </a:t>
            </a:r>
            <a:r>
              <a:rPr lang="fr-FR" altLang="en-US" sz="1400" dirty="0" err="1">
                <a:latin typeface="Microsoft Sans Serif" panose="020B0604020202020204" charset="0"/>
                <a:cs typeface="Microsoft Sans Serif" panose="020B0604020202020204" charset="0"/>
              </a:rPr>
              <a:t>Reliability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 and Security (</a:t>
            </a:r>
            <a:r>
              <a:rPr lang="fr-FR" altLang="en-US" sz="1400" i="1" dirty="0">
                <a:latin typeface="Microsoft Sans Serif" panose="020B0604020202020204" charset="0"/>
                <a:cs typeface="Microsoft Sans Serif" panose="020B0604020202020204" charset="0"/>
              </a:rPr>
              <a:t>ARES 2023 </a:t>
            </a:r>
            <a:r>
              <a:rPr lang="fr-FR" altLang="en-US" sz="1400" dirty="0">
                <a:latin typeface="Microsoft Sans Serif" panose="020B0604020202020204" charset="0"/>
                <a:cs typeface="Microsoft Sans Serif" panose="020B060402020202020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464560" y="2332355"/>
            <a:ext cx="5262880" cy="2193925"/>
          </a:xfrm>
        </p:spPr>
        <p:txBody>
          <a:bodyPr/>
          <a:lstStyle/>
          <a:p>
            <a:pPr algn="ctr"/>
            <a:r>
              <a:rPr lang="fr-FR" altLang="en-US" sz="3200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I. Introduction</a:t>
            </a:r>
            <a:endParaRPr lang="fr-FR" altLang="en-US" sz="32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algn="ctr"/>
            <a:endParaRPr lang="fr-FR" altLang="en-US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Embedded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Artifical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Intelligence</a:t>
            </a:r>
            <a:endParaRPr lang="fr-FR" altLang="en-US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Side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Channels and Hardware Security</a:t>
            </a:r>
            <a:endParaRPr lang="fr-FR" altLang="en-US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Embedded Artificial Intelligence</a:t>
            </a:r>
          </a:p>
        </p:txBody>
      </p:sp>
      <p:pic>
        <p:nvPicPr>
          <p:cNvPr id="206" name="Google Shape;206;p2"/>
          <p:cNvPicPr preferRelativeResize="0">
            <a:picLocks noGrp="1" noChangeAspect="1"/>
          </p:cNvPicPr>
          <p:nvPr>
            <p:ph type="tbl" sz="quarter" idx="1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091430" y="1569085"/>
            <a:ext cx="6186170" cy="46437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 de texte 3"/>
          <p:cNvSpPr txBox="1"/>
          <p:nvPr/>
        </p:nvSpPr>
        <p:spPr>
          <a:xfrm>
            <a:off x="390525" y="3075940"/>
            <a:ext cx="4200525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Widely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used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nowadays</a:t>
            </a: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Easy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access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to public</a:t>
            </a:r>
          </a:p>
          <a:p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Processing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sensitive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Side-channels and Hardware Security</a:t>
            </a:r>
          </a:p>
        </p:txBody>
      </p:sp>
      <p:pic>
        <p:nvPicPr>
          <p:cNvPr id="8" name="Espace réservé du tableau 7" descr="Side_channels"/>
          <p:cNvPicPr>
            <a:picLocks noGrp="1" noChangeAspect="1"/>
          </p:cNvPicPr>
          <p:nvPr>
            <p:ph type="tbl" sz="quarter" idx="12"/>
          </p:nvPr>
        </p:nvPicPr>
        <p:blipFill>
          <a:blip r:embed="rId2"/>
          <a:stretch>
            <a:fillRect/>
          </a:stretch>
        </p:blipFill>
        <p:spPr>
          <a:xfrm>
            <a:off x="385445" y="1901007"/>
            <a:ext cx="6186805" cy="3963670"/>
          </a:xfrm>
          <a:prstGeom prst="rect">
            <a:avLst/>
          </a:prstGeom>
        </p:spPr>
      </p:pic>
      <p:sp>
        <p:nvSpPr>
          <p:cNvPr id="9" name="Zone de texte 8"/>
          <p:cNvSpPr txBox="1"/>
          <p:nvPr/>
        </p:nvSpPr>
        <p:spPr>
          <a:xfrm>
            <a:off x="6615657" y="2199798"/>
            <a:ext cx="497078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Security exploit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that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attempts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to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extract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secrets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from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a chip or a system</a:t>
            </a:r>
          </a:p>
          <a:p>
            <a:pPr marL="857250" indent="-8572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fr-FR" altLang="en-US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857250" indent="-8572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Achieved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by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measuring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or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analyzing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various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physical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</a:rPr>
              <a:t>parameters</a:t>
            </a:r>
            <a:endParaRPr lang="fr-FR" altLang="en-US" dirty="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E1A172-47A4-4E9D-AD8F-AE5F4BECD7B1}"/>
              </a:ext>
            </a:extLst>
          </p:cNvPr>
          <p:cNvSpPr/>
          <p:nvPr/>
        </p:nvSpPr>
        <p:spPr>
          <a:xfrm>
            <a:off x="2286000" y="3882842"/>
            <a:ext cx="2207941" cy="3211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oogle Shape;206;p2">
            <a:extLst>
              <a:ext uri="{FF2B5EF4-FFF2-40B4-BE49-F238E27FC236}">
                <a16:creationId xmlns:a16="http://schemas.microsoft.com/office/drawing/2014/main" id="{B747E919-8E55-4255-8252-32FF39C5A6C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40454" t="33689" r="41520" b="41338"/>
          <a:stretch/>
        </p:blipFill>
        <p:spPr>
          <a:xfrm>
            <a:off x="2926553" y="3429000"/>
            <a:ext cx="859928" cy="89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796D98-6516-46F4-B744-00A2317E4F3C}"/>
              </a:ext>
            </a:extLst>
          </p:cNvPr>
          <p:cNvSpPr txBox="1"/>
          <p:nvPr/>
        </p:nvSpPr>
        <p:spPr>
          <a:xfrm>
            <a:off x="2286000" y="4317752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Device</a:t>
            </a:r>
            <a:r>
              <a:rPr lang="fr-FR" sz="1600" dirty="0"/>
              <a:t>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err="1"/>
              <a:t>attack</a:t>
            </a:r>
            <a:r>
              <a:rPr lang="fr-FR" sz="1600" dirty="0"/>
              <a:t> (DUA)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 dirty="0"/>
              <a:t>Motivation of </a:t>
            </a:r>
            <a:r>
              <a:rPr lang="fr-FR" altLang="en-US" dirty="0" err="1"/>
              <a:t>this</a:t>
            </a:r>
            <a:r>
              <a:rPr lang="fr-FR" altLang="en-US" dirty="0"/>
              <a:t> </a:t>
            </a:r>
            <a:r>
              <a:rPr lang="fr-FR" altLang="en-US" dirty="0" err="1"/>
              <a:t>work</a:t>
            </a:r>
            <a:endParaRPr lang="fr-FR" altLang="en-US" dirty="0"/>
          </a:p>
        </p:txBody>
      </p:sp>
      <p:grpSp>
        <p:nvGrpSpPr>
          <p:cNvPr id="180" name="Google Shape;180;p5"/>
          <p:cNvGrpSpPr/>
          <p:nvPr/>
        </p:nvGrpSpPr>
        <p:grpSpPr>
          <a:xfrm>
            <a:off x="540199" y="3756530"/>
            <a:ext cx="10821670" cy="1813560"/>
            <a:chOff x="344630" y="4055913"/>
            <a:chExt cx="8549294" cy="1388569"/>
          </a:xfrm>
        </p:grpSpPr>
        <p:sp>
          <p:nvSpPr>
            <p:cNvPr id="181" name="Google Shape;181;p5"/>
            <p:cNvSpPr/>
            <p:nvPr/>
          </p:nvSpPr>
          <p:spPr>
            <a:xfrm>
              <a:off x="456091" y="4197279"/>
              <a:ext cx="1750092" cy="116061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423454" y="4249320"/>
              <a:ext cx="1850753" cy="233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800"/>
                <a:buFont typeface="Helvetica Neue" panose="020B0604020202020204"/>
                <a:buNone/>
              </a:pPr>
              <a:r>
                <a:rPr lang="fr-FR" sz="1400" b="1">
                  <a:solidFill>
                    <a:schemeClr val="dk2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Hardware: FPGA</a:t>
              </a:r>
              <a:endParaRPr sz="1400" b="1">
                <a:solidFill>
                  <a:schemeClr val="dk2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endParaRPr>
            </a:p>
          </p:txBody>
        </p:sp>
        <p:pic>
          <p:nvPicPr>
            <p:cNvPr id="183" name="Google Shape;183;p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560449" y="4450768"/>
              <a:ext cx="923461" cy="4752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4" name="Google Shape;184;p5"/>
            <p:cNvCxnSpPr/>
            <p:nvPr/>
          </p:nvCxnSpPr>
          <p:spPr>
            <a:xfrm rot="10800000" flipH="1">
              <a:off x="2274207" y="4631449"/>
              <a:ext cx="206787" cy="222484"/>
            </a:xfrm>
            <a:prstGeom prst="straightConnector1">
              <a:avLst/>
            </a:prstGeom>
            <a:noFill/>
            <a:ln w="9525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185" name="Google Shape;185;p5"/>
            <p:cNvGrpSpPr/>
            <p:nvPr/>
          </p:nvGrpSpPr>
          <p:grpSpPr>
            <a:xfrm>
              <a:off x="1968635" y="4913174"/>
              <a:ext cx="561667" cy="531308"/>
              <a:chOff x="885" y="1204"/>
              <a:chExt cx="810" cy="780"/>
            </a:xfrm>
          </p:grpSpPr>
          <p:pic>
            <p:nvPicPr>
              <p:cNvPr id="186" name="Google Shape;186;p5" descr="MCj02345410000[1]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942" y="1204"/>
                <a:ext cx="624" cy="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5" descr="MCj04338340000[1]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 rot="-1039701">
                <a:off x="960" y="1296"/>
                <a:ext cx="660" cy="6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8" name="Google Shape;188;p5"/>
            <p:cNvSpPr/>
            <p:nvPr/>
          </p:nvSpPr>
          <p:spPr>
            <a:xfrm>
              <a:off x="344630" y="4055913"/>
              <a:ext cx="8549294" cy="1359328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89" name="Google Shape;189;p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742102" y="4486568"/>
              <a:ext cx="1206805" cy="806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4812499" y="4563953"/>
              <a:ext cx="1111254" cy="693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1" name="Google Shape;191;p5"/>
            <p:cNvGrpSpPr/>
            <p:nvPr/>
          </p:nvGrpSpPr>
          <p:grpSpPr>
            <a:xfrm>
              <a:off x="4144011" y="4492574"/>
              <a:ext cx="637252" cy="511504"/>
              <a:chOff x="9243008" y="3637316"/>
              <a:chExt cx="741854" cy="644151"/>
            </a:xfrm>
          </p:grpSpPr>
          <p:grpSp>
            <p:nvGrpSpPr>
              <p:cNvPr id="192" name="Google Shape;192;p5"/>
              <p:cNvGrpSpPr/>
              <p:nvPr/>
            </p:nvGrpSpPr>
            <p:grpSpPr>
              <a:xfrm>
                <a:off x="9243008" y="3637316"/>
                <a:ext cx="705611" cy="644151"/>
                <a:chOff x="9243008" y="3637316"/>
                <a:chExt cx="705611" cy="644151"/>
              </a:xfrm>
            </p:grpSpPr>
            <p:pic>
              <p:nvPicPr>
                <p:cNvPr id="193" name="Google Shape;193;p5"/>
                <p:cNvPicPr preferRelativeResize="0"/>
                <p:nvPr/>
              </p:nvPicPr>
              <p:blipFill rotWithShape="1">
                <a:blip r:embed="rId7"/>
                <a:srcRect/>
                <a:stretch>
                  <a:fillRect/>
                </a:stretch>
              </p:blipFill>
              <p:spPr>
                <a:xfrm>
                  <a:off x="9296198" y="3637316"/>
                  <a:ext cx="483707" cy="4434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4" name="Google Shape;194;p5"/>
                <p:cNvSpPr/>
                <p:nvPr/>
              </p:nvSpPr>
              <p:spPr>
                <a:xfrm>
                  <a:off x="9243008" y="3637316"/>
                  <a:ext cx="578215" cy="406929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 panose="020F0502020204030204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9300509" y="3708276"/>
                  <a:ext cx="578213" cy="406929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 panose="020F0502020204030204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 rotWithShape="1">
                <a:blip r:embed="rId7"/>
                <a:srcRect/>
                <a:stretch>
                  <a:fillRect/>
                </a:stretch>
              </p:blipFill>
              <p:spPr>
                <a:xfrm>
                  <a:off x="9353037" y="3739731"/>
                  <a:ext cx="483709" cy="4434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7" name="Google Shape;197;p5"/>
                <p:cNvSpPr/>
                <p:nvPr/>
              </p:nvSpPr>
              <p:spPr>
                <a:xfrm>
                  <a:off x="9347569" y="3771466"/>
                  <a:ext cx="578213" cy="406929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 panose="020F0502020204030204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pic>
              <p:nvPicPr>
                <p:cNvPr id="198" name="Google Shape;198;p5"/>
                <p:cNvPicPr preferRelativeResize="0"/>
                <p:nvPr/>
              </p:nvPicPr>
              <p:blipFill rotWithShape="1">
                <a:blip r:embed="rId7"/>
                <a:srcRect/>
                <a:stretch>
                  <a:fillRect/>
                </a:stretch>
              </p:blipFill>
              <p:spPr>
                <a:xfrm>
                  <a:off x="9464912" y="3837982"/>
                  <a:ext cx="483707" cy="4434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9" name="Google Shape;199;p5"/>
                <p:cNvPicPr preferRelativeResize="0"/>
                <p:nvPr/>
              </p:nvPicPr>
              <p:blipFill rotWithShape="1">
                <a:blip r:embed="rId7"/>
                <a:srcRect/>
                <a:stretch>
                  <a:fillRect/>
                </a:stretch>
              </p:blipFill>
              <p:spPr>
                <a:xfrm>
                  <a:off x="9418580" y="3836636"/>
                  <a:ext cx="483709" cy="4434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00" name="Google Shape;200;p5"/>
              <p:cNvSpPr/>
              <p:nvPr/>
            </p:nvSpPr>
            <p:spPr>
              <a:xfrm>
                <a:off x="9406647" y="3833383"/>
                <a:ext cx="578215" cy="406929"/>
              </a:xfrm>
              <a:prstGeom prst="rect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 panose="020F050202020403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01" name="Google Shape;201;p5"/>
            <p:cNvSpPr/>
            <p:nvPr/>
          </p:nvSpPr>
          <p:spPr>
            <a:xfrm>
              <a:off x="3622577" y="4745008"/>
              <a:ext cx="399140" cy="1067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069521" y="4772389"/>
              <a:ext cx="399140" cy="1067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6579393" y="4665090"/>
              <a:ext cx="2078116" cy="4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Calibri" panose="020F0502020204030204"/>
                <a:buChar char="-"/>
              </a:pPr>
              <a:r>
                <a:rPr lang="fr-FR" sz="1200" dirty="0">
                  <a:solidFill>
                    <a:srgbClr val="FF0000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Input data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Calibri" panose="020F0502020204030204"/>
                <a:buChar char="-"/>
              </a:pPr>
              <a:r>
                <a:rPr lang="fr-FR" sz="1200" dirty="0">
                  <a:solidFill>
                    <a:schemeClr val="dk2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Neural network architecture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Calibri" panose="020F0502020204030204"/>
                <a:buChar char="-"/>
              </a:pPr>
              <a:r>
                <a:rPr lang="fr-FR" sz="1200" dirty="0">
                  <a:solidFill>
                    <a:schemeClr val="dk2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Network </a:t>
              </a:r>
              <a:r>
                <a:rPr lang="fr-FR" sz="1200" dirty="0" err="1">
                  <a:solidFill>
                    <a:schemeClr val="dk2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parameters</a:t>
              </a:r>
              <a:endParaRPr lang="fr-FR" sz="1200" dirty="0">
                <a:solidFill>
                  <a:schemeClr val="dk2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endParaRPr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6715828" y="4248375"/>
              <a:ext cx="1936531" cy="233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400"/>
                <a:buFont typeface="Helvetica Neue" panose="020B0604020202020204"/>
                <a:buNone/>
              </a:pPr>
              <a:r>
                <a:rPr lang="fr-FR" sz="1400" b="1">
                  <a:solidFill>
                    <a:schemeClr val="dk2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Leakage of information</a:t>
              </a:r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2802269" y="4211267"/>
              <a:ext cx="655779" cy="233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800"/>
                <a:buFont typeface="Helvetica Neue" panose="020B0604020202020204"/>
                <a:buNone/>
              </a:pPr>
              <a:r>
                <a:rPr lang="fr-FR" sz="1400" b="1">
                  <a:solidFill>
                    <a:schemeClr val="dk2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Traces</a:t>
              </a:r>
              <a:endParaRPr sz="1400" b="1">
                <a:solidFill>
                  <a:schemeClr val="dk2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endParaRPr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4889086" y="4191668"/>
              <a:ext cx="852318" cy="233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800"/>
                <a:buFont typeface="Helvetica Neue" panose="020B0604020202020204"/>
                <a:buNone/>
              </a:pPr>
              <a:r>
                <a:rPr lang="fr-FR" sz="1400" b="1">
                  <a:solidFill>
                    <a:schemeClr val="dk2"/>
                  </a:solidFill>
                  <a:latin typeface="Microsoft Sans Serif" panose="020B0604020202020204" charset="0"/>
                  <a:ea typeface="Helvetica Neue" panose="020B0604020202020204"/>
                  <a:cs typeface="Microsoft Sans Serif" panose="020B0604020202020204" charset="0"/>
                  <a:sym typeface="Helvetica Neue" panose="020B0604020202020204"/>
                </a:rPr>
                <a:t>Analysis</a:t>
              </a:r>
              <a:endParaRPr sz="1400" b="1">
                <a:solidFill>
                  <a:schemeClr val="dk2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endParaRPr>
            </a:p>
          </p:txBody>
        </p:sp>
      </p:grpSp>
      <p:sp>
        <p:nvSpPr>
          <p:cNvPr id="6" name="Zone de texte 5"/>
          <p:cNvSpPr txBox="1"/>
          <p:nvPr/>
        </p:nvSpPr>
        <p:spPr>
          <a:xfrm>
            <a:off x="1052252" y="1421219"/>
            <a:ext cx="9527540" cy="129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fr-FR" altLang="en-US" u="sng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Objective</a:t>
            </a:r>
          </a:p>
          <a:p>
            <a:pPr marL="1143000" indent="-1143000" algn="l">
              <a:lnSpc>
                <a:spcPct val="150000"/>
              </a:lnSpc>
              <a:buFont typeface="+mj-lt"/>
              <a:buAutoNum type="romanLcPeriod"/>
            </a:pP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Analyze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the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unintended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electromagetic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traces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from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hardware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accelerators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endParaRPr lang="fr-FR" altLang="en-US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1143000" indent="-1143000" algn="l">
              <a:lnSpc>
                <a:spcPct val="150000"/>
              </a:lnSpc>
              <a:buFont typeface="+mj-lt"/>
              <a:buAutoNum type="romanLcPeriod"/>
            </a:pP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Exploit input data to neural network (NN)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implemented</a:t>
            </a:r>
            <a:r>
              <a:rPr lang="fr-FR" altLang="en-US" dirty="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on </a:t>
            </a:r>
            <a:r>
              <a:rPr lang="fr-FR" altLang="en-US" dirty="0" err="1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accelerator</a:t>
            </a:r>
            <a:endParaRPr lang="fr-FR" altLang="en-US" dirty="0"/>
          </a:p>
        </p:txBody>
      </p:sp>
      <p:sp>
        <p:nvSpPr>
          <p:cNvPr id="7" name="Zone de texte 6"/>
          <p:cNvSpPr txBox="1"/>
          <p:nvPr/>
        </p:nvSpPr>
        <p:spPr>
          <a:xfrm>
            <a:off x="125730" y="6519545"/>
            <a:ext cx="831977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altLang="en-US" sz="1200" spc="-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ea typeface="DejaVu Sans" panose="020B0603030804020204"/>
                <a:cs typeface="Microsoft Sans Serif" panose="020B0604020202020204" charset="0"/>
                <a:sym typeface="+mn-ea"/>
              </a:rPr>
              <a:t>Méndez Real, M.; Salvador, R. Physical Side-Channel Attacks on Embedded Neural Networks: A Survey. Appl. Sci.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4"/>
          <p:cNvSpPr txBox="1"/>
          <p:nvPr/>
        </p:nvSpPr>
        <p:spPr>
          <a:xfrm>
            <a:off x="3395345" y="2061179"/>
            <a:ext cx="5401310" cy="246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en-US" sz="3200" dirty="0">
                <a:latin typeface="Microsoft Sans Serif" panose="020B0604020202020204" charset="0"/>
                <a:cs typeface="Microsoft Sans Serif" panose="020B0604020202020204" charset="0"/>
              </a:rPr>
              <a:t>II. </a:t>
            </a:r>
            <a:r>
              <a:rPr lang="fr-FR" altLang="en-US" sz="3200" dirty="0" err="1">
                <a:latin typeface="Microsoft Sans Serif" panose="020B0604020202020204" charset="0"/>
                <a:cs typeface="Microsoft Sans Serif" panose="020B0604020202020204" charset="0"/>
              </a:rPr>
              <a:t>Related</a:t>
            </a:r>
            <a:r>
              <a:rPr lang="fr-FR" altLang="en-US" sz="3200" dirty="0">
                <a:latin typeface="Microsoft Sans Serif" panose="020B0604020202020204" charset="0"/>
                <a:cs typeface="Microsoft Sans Serif" panose="020B0604020202020204" charset="0"/>
              </a:rPr>
              <a:t> Work</a:t>
            </a:r>
          </a:p>
          <a:p>
            <a:pPr algn="ctr"/>
            <a:endParaRPr lang="fr-FR" altLang="en-US" sz="36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TEMPEST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Attacks</a:t>
            </a: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Attacks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on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Cryptographic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Algorithm</a:t>
            </a: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Attacks</a:t>
            </a:r>
            <a:r>
              <a:rPr lang="fr-FR" altLang="en-US" sz="2000" dirty="0">
                <a:latin typeface="Microsoft Sans Serif" panose="020B0604020202020204" charset="0"/>
                <a:cs typeface="Microsoft Sans Serif" panose="020B0604020202020204" charset="0"/>
              </a:rPr>
              <a:t> on NN </a:t>
            </a:r>
            <a:r>
              <a:rPr lang="fr-FR" altLang="en-US" sz="2000" dirty="0" err="1">
                <a:latin typeface="Microsoft Sans Serif" panose="020B0604020202020204" charset="0"/>
                <a:cs typeface="Microsoft Sans Serif" panose="020B0604020202020204" charset="0"/>
              </a:rPr>
              <a:t>accelerators</a:t>
            </a:r>
            <a:endParaRPr lang="fr-FR" altLang="en-US" sz="2000" dirty="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 9" descr="tempestshieldi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18465" y="1483995"/>
            <a:ext cx="6429375" cy="389001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en-US"/>
              <a:t>TEMPEST Attacks</a:t>
            </a:r>
          </a:p>
        </p:txBody>
      </p:sp>
      <p:sp>
        <p:nvSpPr>
          <p:cNvPr id="212" name="Google Shape;212;p6"/>
          <p:cNvSpPr txBox="1"/>
          <p:nvPr/>
        </p:nvSpPr>
        <p:spPr>
          <a:xfrm>
            <a:off x="7092950" y="1575141"/>
            <a:ext cx="4502785" cy="34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Van Eck phreaking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attack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,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which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is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also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known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as a Transient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Electromagnetic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Pulse Emanation Standard (TEMPEST)</a:t>
            </a:r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Monitors the  EMF (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electromagnetic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field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) radiation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emitted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by a computer screen </a:t>
            </a:r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Extracts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information on the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targeted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screen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before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it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is</a:t>
            </a:r>
            <a:r>
              <a:rPr lang="fr-FR" dirty="0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Microsoft Sans Serif" panose="020B0604020202020204" charset="0"/>
                <a:ea typeface="Helvetica Neue" panose="020B0604020202020204"/>
                <a:cs typeface="Microsoft Sans Serif" panose="020B0604020202020204" charset="0"/>
                <a:sym typeface="Helvetica Neue" panose="020B0604020202020204"/>
              </a:rPr>
              <a:t>encrypted</a:t>
            </a:r>
            <a:endParaRPr lang="fr-FR" dirty="0">
              <a:solidFill>
                <a:schemeClr val="dk1"/>
              </a:solidFill>
              <a:latin typeface="Microsoft Sans Serif" panose="020B0604020202020204" charset="0"/>
              <a:ea typeface="Helvetica Neue" panose="020B0604020202020204"/>
              <a:cs typeface="Microsoft Sans Serif" panose="020B0604020202020204" charset="0"/>
              <a:sym typeface="Helvetica Neue" panose="020B0604020202020204"/>
            </a:endParaRPr>
          </a:p>
        </p:txBody>
      </p:sp>
      <p:sp>
        <p:nvSpPr>
          <p:cNvPr id="14" name="Zone de texte 13"/>
          <p:cNvSpPr txBox="1"/>
          <p:nvPr/>
        </p:nvSpPr>
        <p:spPr>
          <a:xfrm>
            <a:off x="291466" y="6278137"/>
            <a:ext cx="1083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Wim van Eck.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Electromagnetic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radiation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video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display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units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: An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eavesdropping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risk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? Computers and Security, 1985</a:t>
            </a:r>
          </a:p>
          <a:p>
            <a:pPr algn="l"/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Markus Kuhn.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Electromagnetic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eavesdropping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</a:rPr>
              <a:t>risks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</a:rPr>
              <a:t> of flat-panel displays. LNCS,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Attacks</a:t>
            </a:r>
            <a:r>
              <a:rPr lang="fr-FR" dirty="0"/>
              <a:t> on Crypto </a:t>
            </a:r>
            <a:r>
              <a:rPr lang="fr-FR" dirty="0" err="1"/>
              <a:t>Algorithms</a:t>
            </a:r>
            <a:endParaRPr lang="fr-FR" dirty="0"/>
          </a:p>
        </p:txBody>
      </p:sp>
      <p:sp>
        <p:nvSpPr>
          <p:cNvPr id="12" name="Zone de texte 11"/>
          <p:cNvSpPr txBox="1"/>
          <p:nvPr/>
        </p:nvSpPr>
        <p:spPr>
          <a:xfrm>
            <a:off x="0" y="6397625"/>
            <a:ext cx="12078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Das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Debayan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 &amp; Nath,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Mayukh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 &amp;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Chatterjee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Baibhab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 &amp;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Ghosh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Santosh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 &amp; Sen,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Shreyas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. (2019). STELLAR: A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Generic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 EM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Side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-Channel Attack Protection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through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 Ground-Up Root-cause </a:t>
            </a:r>
            <a:r>
              <a:rPr lang="fr-FR" altLang="en-US" sz="1200" dirty="0" err="1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Analysis</a:t>
            </a:r>
            <a:r>
              <a:rPr lang="fr-FR" altLang="en-US" sz="12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charset="0"/>
                <a:cs typeface="Microsoft Sans Serif" panose="020B0604020202020204" charset="0"/>
              </a:rPr>
              <a:t>. </a:t>
            </a:r>
          </a:p>
        </p:txBody>
      </p:sp>
      <p:pic>
        <p:nvPicPr>
          <p:cNvPr id="15" name="Espace réservé du tableau 14" descr="EM-Side-Channel-attack-Overview"/>
          <p:cNvPicPr>
            <a:picLocks noGrp="1" noChangeAspect="1"/>
          </p:cNvPicPr>
          <p:nvPr>
            <p:ph type="tbl" sz="quarter" idx="12"/>
          </p:nvPr>
        </p:nvPicPr>
        <p:blipFill>
          <a:blip r:embed="rId2"/>
          <a:stretch>
            <a:fillRect/>
          </a:stretch>
        </p:blipFill>
        <p:spPr>
          <a:xfrm>
            <a:off x="1546225" y="1264920"/>
            <a:ext cx="9099550" cy="457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1073</Words>
  <Application>Microsoft Office PowerPoint</Application>
  <PresentationFormat>Grand écran</PresentationFormat>
  <Paragraphs>177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Arial</vt:lpstr>
      <vt:lpstr>Calibri</vt:lpstr>
      <vt:lpstr>DejaVu Sans</vt:lpstr>
      <vt:lpstr>Helvetica Neue</vt:lpstr>
      <vt:lpstr>Microsoft Sans Serif</vt:lpstr>
      <vt:lpstr>Noto Sans Symbols</vt:lpstr>
      <vt:lpstr>Roboto</vt:lpstr>
      <vt:lpstr>Times New Roman</vt:lpstr>
      <vt:lpstr>Verdana</vt:lpstr>
      <vt:lpstr>Wingdings</vt:lpstr>
      <vt:lpstr>1_Thème Office</vt:lpstr>
      <vt:lpstr>Bus Spy: Récupération d’informations d’un SoC FPGA par le biais des émanations électromagnétiques du bus AXI interne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epottier</dc:creator>
  <cp:lastModifiedBy>Besnier</cp:lastModifiedBy>
  <cp:revision>1502</cp:revision>
  <dcterms:created xsi:type="dcterms:W3CDTF">2015-05-26T23:07:00Z</dcterms:created>
  <dcterms:modified xsi:type="dcterms:W3CDTF">2023-06-13T22:43:45Z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C24255DD37BA49EF9704C14D53CFD317</vt:lpwstr>
  </property>
  <property fmtid="{D5CDD505-2E9C-101B-9397-08002B2CF9AE}" pid="3" name="KSOProductBuildVer">
    <vt:lpwstr>1036-11.2.0.11486</vt:lpwstr>
  </property>
</Properties>
</file>